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9" r:id="rId1"/>
    <p:sldMasterId id="2147483795" r:id="rId2"/>
  </p:sldMasterIdLst>
  <p:notesMasterIdLst>
    <p:notesMasterId r:id="rId26"/>
  </p:notesMasterIdLst>
  <p:handoutMasterIdLst>
    <p:handoutMasterId r:id="rId27"/>
  </p:handoutMasterIdLst>
  <p:sldIdLst>
    <p:sldId id="449" r:id="rId3"/>
    <p:sldId id="1008" r:id="rId4"/>
    <p:sldId id="999" r:id="rId5"/>
    <p:sldId id="1022" r:id="rId6"/>
    <p:sldId id="1032" r:id="rId7"/>
    <p:sldId id="1014" r:id="rId8"/>
    <p:sldId id="1009" r:id="rId9"/>
    <p:sldId id="1015" r:id="rId10"/>
    <p:sldId id="1010" r:id="rId11"/>
    <p:sldId id="1018" r:id="rId12"/>
    <p:sldId id="1017" r:id="rId13"/>
    <p:sldId id="1027" r:id="rId14"/>
    <p:sldId id="1011" r:id="rId15"/>
    <p:sldId id="1025" r:id="rId16"/>
    <p:sldId id="1029" r:id="rId17"/>
    <p:sldId id="1026" r:id="rId18"/>
    <p:sldId id="1034" r:id="rId19"/>
    <p:sldId id="1028" r:id="rId20"/>
    <p:sldId id="1030" r:id="rId21"/>
    <p:sldId id="1012" r:id="rId22"/>
    <p:sldId id="1033" r:id="rId23"/>
    <p:sldId id="1013" r:id="rId24"/>
    <p:sldId id="1006" r:id="rId25"/>
  </p:sldIdLst>
  <p:sldSz cx="9144000" cy="6858000" type="screen4x3"/>
  <p:notesSz cx="6797675" cy="9926638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rgbClr val="00C0C0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rgbClr val="00C0C0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EE8726-F9F3-41AF-B5F6-E34B9A5B6B90}">
          <p14:sldIdLst>
            <p14:sldId id="449"/>
            <p14:sldId id="1008"/>
            <p14:sldId id="999"/>
            <p14:sldId id="1022"/>
            <p14:sldId id="1032"/>
            <p14:sldId id="1014"/>
            <p14:sldId id="1009"/>
            <p14:sldId id="1015"/>
            <p14:sldId id="1010"/>
            <p14:sldId id="1018"/>
            <p14:sldId id="1017"/>
            <p14:sldId id="1027"/>
            <p14:sldId id="1011"/>
            <p14:sldId id="1025"/>
            <p14:sldId id="1029"/>
            <p14:sldId id="1026"/>
            <p14:sldId id="1034"/>
            <p14:sldId id="1028"/>
            <p14:sldId id="1030"/>
            <p14:sldId id="1012"/>
            <p14:sldId id="1033"/>
            <p14:sldId id="1013"/>
            <p14:sldId id="10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92" userDrawn="1">
          <p15:clr>
            <a:srgbClr val="A4A3A4"/>
          </p15:clr>
        </p15:guide>
        <p15:guide id="2" orient="horz" pos="813" userDrawn="1">
          <p15:clr>
            <a:srgbClr val="A4A3A4"/>
          </p15:clr>
        </p15:guide>
        <p15:guide id="3" orient="horz" pos="1122" userDrawn="1">
          <p15:clr>
            <a:srgbClr val="A4A3A4"/>
          </p15:clr>
        </p15:guide>
        <p15:guide id="4" orient="horz" pos="3537" userDrawn="1">
          <p15:clr>
            <a:srgbClr val="A4A3A4"/>
          </p15:clr>
        </p15:guide>
        <p15:guide id="5" orient="horz" pos="4199" userDrawn="1">
          <p15:clr>
            <a:srgbClr val="A4A3A4"/>
          </p15:clr>
        </p15:guide>
        <p15:guide id="6" orient="horz" pos="3921" userDrawn="1">
          <p15:clr>
            <a:srgbClr val="A4A3A4"/>
          </p15:clr>
        </p15:guide>
        <p15:guide id="7" orient="horz" pos="1952" userDrawn="1">
          <p15:clr>
            <a:srgbClr val="A4A3A4"/>
          </p15:clr>
        </p15:guide>
        <p15:guide id="8" pos="5551" userDrawn="1">
          <p15:clr>
            <a:srgbClr val="A4A3A4"/>
          </p15:clr>
        </p15:guide>
        <p15:guide id="9" pos="338" userDrawn="1">
          <p15:clr>
            <a:srgbClr val="A4A3A4"/>
          </p15:clr>
        </p15:guide>
        <p15:guide id="10" pos="4497" userDrawn="1">
          <p15:clr>
            <a:srgbClr val="A4A3A4"/>
          </p15:clr>
        </p15:guide>
        <p15:guide id="11" pos="2829" userDrawn="1">
          <p15:clr>
            <a:srgbClr val="A4A3A4"/>
          </p15:clr>
        </p15:guide>
        <p15:guide id="12" pos="1557" userDrawn="1">
          <p15:clr>
            <a:srgbClr val="A4A3A4"/>
          </p15:clr>
        </p15:guide>
        <p15:guide id="13" pos="3056" userDrawn="1">
          <p15:clr>
            <a:srgbClr val="A4A3A4"/>
          </p15:clr>
        </p15:guide>
        <p15:guide id="14" orient="horz" pos="1102">
          <p15:clr>
            <a:srgbClr val="A4A3A4"/>
          </p15:clr>
        </p15:guide>
        <p15:guide id="15" orient="horz" pos="3067">
          <p15:clr>
            <a:srgbClr val="A4A3A4"/>
          </p15:clr>
        </p15:guide>
        <p15:guide id="16" orient="horz" pos="4201">
          <p15:clr>
            <a:srgbClr val="A4A3A4"/>
          </p15:clr>
        </p15:guide>
        <p15:guide id="17" orient="horz" pos="1933">
          <p15:clr>
            <a:srgbClr val="A4A3A4"/>
          </p15:clr>
        </p15:guide>
        <p15:guide id="18" pos="55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7EBF5"/>
    <a:srgbClr val="12275E"/>
    <a:srgbClr val="9A1F4E"/>
    <a:srgbClr val="E8E8E8"/>
    <a:srgbClr val="152B65"/>
    <a:srgbClr val="8FAADC"/>
    <a:srgbClr val="3367BB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8" autoAdjust="0"/>
    <p:restoredTop sz="83286" autoAdjust="0"/>
  </p:normalViewPr>
  <p:slideViewPr>
    <p:cSldViewPr>
      <p:cViewPr varScale="1">
        <p:scale>
          <a:sx n="95" d="100"/>
          <a:sy n="95" d="100"/>
        </p:scale>
        <p:origin x="2152" y="184"/>
      </p:cViewPr>
      <p:guideLst>
        <p:guide orient="horz" pos="492"/>
        <p:guide orient="horz" pos="813"/>
        <p:guide orient="horz" pos="1122"/>
        <p:guide orient="horz" pos="3537"/>
        <p:guide orient="horz" pos="4199"/>
        <p:guide orient="horz" pos="3921"/>
        <p:guide orient="horz" pos="1952"/>
        <p:guide pos="5551"/>
        <p:guide pos="338"/>
        <p:guide pos="4497"/>
        <p:guide pos="2829"/>
        <p:guide pos="1557"/>
        <p:guide pos="3056"/>
        <p:guide orient="horz" pos="1102"/>
        <p:guide orient="horz" pos="3067"/>
        <p:guide orient="horz" pos="4201"/>
        <p:guide orient="horz" pos="1933"/>
        <p:guide pos="55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414"/>
      </p:cViewPr>
      <p:guideLst>
        <p:guide orient="horz" pos="3127"/>
        <p:guide pos="2141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324A1115-9F2D-4D68-85C5-5EC1194C254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9295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5710"/>
            <a:ext cx="5435600" cy="446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l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242"/>
            <a:ext cx="2946400" cy="49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14" tIns="45857" rIns="91714" bIns="45857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DE6D3F4-B44C-4D4D-B492-8788D90AD2B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65830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BBD44-7F29-4E49-97C7-26E178271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8E34C6-4200-1AF3-69DF-B0F125E85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060860-0C1B-32DC-0EB7-CC65AD0C7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AECC2E-A141-F59F-D484-14690DBA2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147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B6F5A-F499-064C-A5D6-EFD209EB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19EC1-8E1E-4E7F-7FBC-542BAF1D4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B5F2E5-5799-096B-69D3-9EA13557D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기존의 </a:t>
            </a:r>
            <a:r>
              <a:rPr lang="en" altLang="ko-KR" dirty="0"/>
              <a:t>ROI </a:t>
            </a:r>
            <a:r>
              <a:rPr lang="ko-KR" altLang="en-US" dirty="0"/>
              <a:t>기반 주차 탐지 시스템은 화면상의 주차공간을 단순한 사각형이나 다각형으로 고정 지정해놓고</a:t>
            </a:r>
            <a:r>
              <a:rPr lang="en-US" altLang="ko-KR" dirty="0"/>
              <a:t>, </a:t>
            </a:r>
            <a:r>
              <a:rPr lang="ko-KR" altLang="en-US" dirty="0"/>
              <a:t>차량이 이 영역에 들어오면 주차된 것으로 간주했습니다</a:t>
            </a:r>
            <a:r>
              <a:rPr lang="en-US" altLang="ko-KR" dirty="0"/>
              <a:t>. </a:t>
            </a:r>
            <a:r>
              <a:rPr lang="ko-KR" altLang="en-US" dirty="0"/>
              <a:t>하지만 이런 방식은 각도</a:t>
            </a:r>
            <a:r>
              <a:rPr lang="en-US" altLang="ko-KR" dirty="0"/>
              <a:t>, </a:t>
            </a:r>
            <a:r>
              <a:rPr lang="ko-KR" altLang="en-US" dirty="0"/>
              <a:t>조도</a:t>
            </a:r>
            <a:r>
              <a:rPr lang="en-US" altLang="ko-KR" dirty="0"/>
              <a:t>, </a:t>
            </a:r>
            <a:r>
              <a:rPr lang="ko-KR" altLang="en-US" dirty="0"/>
              <a:t>기상 등의 외부 요인에 따라 정확도가 떨어지는 문제가 있었죠</a:t>
            </a:r>
            <a:r>
              <a:rPr lang="en-US" altLang="ko-KR" dirty="0"/>
              <a:t>. </a:t>
            </a:r>
            <a:r>
              <a:rPr lang="ko-KR" altLang="en-US" dirty="0"/>
              <a:t>그래서 저희는 픽셀 단위로 </a:t>
            </a:r>
            <a:r>
              <a:rPr lang="en" altLang="ko-KR" dirty="0"/>
              <a:t>ROI</a:t>
            </a:r>
            <a:r>
              <a:rPr lang="ko-KR" altLang="en-US" dirty="0" err="1"/>
              <a:t>를</a:t>
            </a:r>
            <a:r>
              <a:rPr lang="ko-KR" altLang="en-US" dirty="0"/>
              <a:t> 정밀하게 설정하는 방식을 도입했습니다</a:t>
            </a:r>
            <a:r>
              <a:rPr lang="en-US" altLang="ko-KR" dirty="0"/>
              <a:t>. </a:t>
            </a:r>
            <a:r>
              <a:rPr lang="ko-KR" altLang="en-US" dirty="0"/>
              <a:t>보시는 것처럼 </a:t>
            </a:r>
            <a:r>
              <a:rPr lang="en" altLang="ko-KR" dirty="0"/>
              <a:t>Pixel-wise ROI</a:t>
            </a:r>
            <a:r>
              <a:rPr lang="ko-KR" altLang="en-US" dirty="0"/>
              <a:t>는 실제 주차공간의 경계와 거의 완벽하게 일치하여</a:t>
            </a:r>
            <a:r>
              <a:rPr lang="en-US" altLang="ko-KR" dirty="0"/>
              <a:t>, </a:t>
            </a:r>
            <a:r>
              <a:rPr lang="ko-KR" altLang="en-US" dirty="0"/>
              <a:t>탐지된 차량과 겹치는 정도를 세밀하게 계산할 수 있습니다</a:t>
            </a:r>
            <a:r>
              <a:rPr lang="en-US" altLang="ko-KR" dirty="0"/>
              <a:t>. </a:t>
            </a:r>
            <a:r>
              <a:rPr lang="ko-KR" altLang="en-US" dirty="0"/>
              <a:t>결과적으로 </a:t>
            </a:r>
            <a:r>
              <a:rPr lang="ko-KR" altLang="en-US" dirty="0" err="1"/>
              <a:t>오탐률은</a:t>
            </a:r>
            <a:r>
              <a:rPr lang="ko-KR" altLang="en-US" dirty="0"/>
              <a:t> 줄고</a:t>
            </a:r>
            <a:r>
              <a:rPr lang="en-US" altLang="ko-KR" dirty="0"/>
              <a:t>, </a:t>
            </a:r>
            <a:r>
              <a:rPr lang="ko-KR" altLang="en-US" dirty="0"/>
              <a:t>실외 환경에서도 안정적인 주차공간 판단이 </a:t>
            </a:r>
            <a:r>
              <a:rPr lang="ko-KR" altLang="en-US" dirty="0" err="1"/>
              <a:t>가능해졌습니다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F23691-3D9A-B082-68FB-5FA6324422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2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CB0B-041C-7D0E-1399-373642B9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DCA52-06D7-3860-6682-083D11F7C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792862-954F-07CE-0BBE-F029A0098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본 논문에서 수행한 실험 구성과 평가 방법입니다</a:t>
            </a:r>
            <a:r>
              <a:rPr lang="en-US" altLang="ko-KR" dirty="0"/>
              <a:t>. </a:t>
            </a:r>
            <a:r>
              <a:rPr lang="ko-KR" altLang="en-US" dirty="0"/>
              <a:t>먼저 데이터셋은 실제 주차장에서 수집한 </a:t>
            </a:r>
            <a:r>
              <a:rPr lang="en" altLang="ko-KR" dirty="0"/>
              <a:t>CCTV </a:t>
            </a:r>
            <a:r>
              <a:rPr lang="ko-KR" altLang="en-US" dirty="0"/>
              <a:t>영상을 기반으로 구축하였고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3,484</a:t>
            </a:r>
            <a:r>
              <a:rPr lang="ko-KR" altLang="en-US" dirty="0"/>
              <a:t>장의 이미지가 사용되었습니다</a:t>
            </a:r>
            <a:r>
              <a:rPr lang="en-US" altLang="ko-KR" dirty="0"/>
              <a:t>. </a:t>
            </a:r>
            <a:r>
              <a:rPr lang="ko-KR" altLang="en-US" dirty="0"/>
              <a:t>하드웨어 환경은 데스크탑과 모바일 </a:t>
            </a:r>
            <a:r>
              <a:rPr lang="en" altLang="ko-KR" dirty="0"/>
              <a:t>PC</a:t>
            </a:r>
            <a:r>
              <a:rPr lang="ko-KR" altLang="en-US" dirty="0"/>
              <a:t>는 물론</a:t>
            </a:r>
            <a:r>
              <a:rPr lang="en-US" altLang="ko-KR" dirty="0"/>
              <a:t>, </a:t>
            </a:r>
            <a:r>
              <a:rPr lang="en" altLang="ko-KR" dirty="0"/>
              <a:t>Raspberry Pi 3</a:t>
            </a:r>
            <a:r>
              <a:rPr lang="ko-KR" altLang="en-US" dirty="0"/>
              <a:t>와 </a:t>
            </a:r>
            <a:r>
              <a:rPr lang="en-US" altLang="ko-KR" dirty="0"/>
              <a:t>4</a:t>
            </a:r>
            <a:r>
              <a:rPr lang="ko-KR" altLang="en-US" dirty="0"/>
              <a:t>까지 다양한 환경에서 모델을 테스트했습니다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사용된 딥러닝 모델은 </a:t>
            </a:r>
            <a:r>
              <a:rPr lang="en" altLang="ko-KR" dirty="0"/>
              <a:t>YOLOv8</a:t>
            </a:r>
            <a:r>
              <a:rPr lang="ko-KR" altLang="en-US" dirty="0"/>
              <a:t>에서 </a:t>
            </a:r>
            <a:r>
              <a:rPr lang="en" altLang="ko-KR" dirty="0"/>
              <a:t>YOLOv11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각 버전의 </a:t>
            </a:r>
            <a:r>
              <a:rPr lang="en" altLang="ko-KR" dirty="0"/>
              <a:t>nano</a:t>
            </a:r>
            <a:r>
              <a:rPr lang="ko-KR" altLang="en-US" dirty="0"/>
              <a:t>와 </a:t>
            </a:r>
            <a:r>
              <a:rPr lang="en" altLang="ko-KR" dirty="0"/>
              <a:t>extra large</a:t>
            </a:r>
            <a:r>
              <a:rPr lang="ko-KR" altLang="en-US" dirty="0"/>
              <a:t>까지 포함해서 총 </a:t>
            </a:r>
            <a:r>
              <a:rPr lang="en-US" altLang="ko-KR" dirty="0"/>
              <a:t>8</a:t>
            </a:r>
            <a:r>
              <a:rPr lang="ko-KR" altLang="en-US" dirty="0"/>
              <a:t>개 모델이 비교되었으며</a:t>
            </a:r>
            <a:r>
              <a:rPr lang="en-US" altLang="ko-KR" dirty="0"/>
              <a:t>, </a:t>
            </a:r>
            <a:r>
              <a:rPr lang="ko-KR" altLang="en-US" dirty="0"/>
              <a:t>추론 시간은 데스크탑 </a:t>
            </a:r>
            <a:r>
              <a:rPr lang="en" altLang="ko-KR" dirty="0"/>
              <a:t>GPU </a:t>
            </a:r>
            <a:r>
              <a:rPr lang="ko-KR" altLang="en-US" dirty="0"/>
              <a:t>환경에서 평균 </a:t>
            </a:r>
            <a:r>
              <a:rPr lang="en-US" altLang="ko-KR" dirty="0"/>
              <a:t>1631</a:t>
            </a:r>
            <a:r>
              <a:rPr lang="en" altLang="ko-KR" dirty="0" err="1"/>
              <a:t>ms</a:t>
            </a:r>
            <a:r>
              <a:rPr lang="ko-KR" altLang="en-US" dirty="0"/>
              <a:t>로 거의 실시간에 가까웠고</a:t>
            </a:r>
            <a:r>
              <a:rPr lang="en-US" altLang="ko-KR" dirty="0"/>
              <a:t>, </a:t>
            </a:r>
            <a:r>
              <a:rPr lang="ko-KR" altLang="en-US" dirty="0" err="1"/>
              <a:t>라즈베리파이에서는</a:t>
            </a:r>
            <a:r>
              <a:rPr lang="ko-KR" altLang="en-US" dirty="0"/>
              <a:t> </a:t>
            </a:r>
            <a:r>
              <a:rPr lang="en-US" altLang="ko-KR" dirty="0"/>
              <a:t>192</a:t>
            </a:r>
            <a:r>
              <a:rPr lang="ko-KR" altLang="en-US" dirty="0"/>
              <a:t>초까지 측정되었습니다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607ED-ADF7-2817-C3BD-DD7B03BD3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768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3868-6199-7B49-96E8-7C3A1CABB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210A35-6C6C-E96A-5BAA-15C1E5576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79546C-1E2E-F5BC-0723-5DDC6B504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b="1" dirty="0"/>
              <a:t>정확도</a:t>
            </a:r>
            <a:r>
              <a:rPr lang="en-US" altLang="ko-KR" b="1" dirty="0"/>
              <a:t>(</a:t>
            </a:r>
            <a:r>
              <a:rPr lang="en" altLang="ko-KR" b="1" dirty="0" err="1"/>
              <a:t>mAP</a:t>
            </a:r>
            <a:r>
              <a:rPr lang="en" altLang="ko-KR" b="1" dirty="0"/>
              <a:t>)</a:t>
            </a:r>
            <a:r>
              <a:rPr lang="ko-KR" altLang="en-US" b="1" dirty="0"/>
              <a:t>는 </a:t>
            </a:r>
            <a:r>
              <a:rPr lang="en" altLang="ko-KR" b="1" dirty="0"/>
              <a:t>YOLOv9e</a:t>
            </a:r>
            <a:r>
              <a:rPr lang="ko-KR" altLang="en-US" b="1" dirty="0"/>
              <a:t>가 가장 높음 </a:t>
            </a:r>
            <a:r>
              <a:rPr lang="en-US" altLang="ko-KR" b="1" dirty="0"/>
              <a:t>(55.6)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b="1" dirty="0"/>
              <a:t>가장 빠른 모델은 </a:t>
            </a:r>
            <a:r>
              <a:rPr lang="en" altLang="ko-KR" b="1" dirty="0"/>
              <a:t>YOLOv10n (3.14ms), YOLOv8n</a:t>
            </a:r>
            <a:r>
              <a:rPr lang="ko-KR" altLang="en-US" b="1" dirty="0"/>
              <a:t>도 빠름 </a:t>
            </a:r>
            <a:r>
              <a:rPr lang="en-US" altLang="ko-KR" b="1" dirty="0"/>
              <a:t>(3.61</a:t>
            </a:r>
            <a:r>
              <a:rPr lang="en" altLang="ko-KR" b="1" dirty="0" err="1"/>
              <a:t>ms</a:t>
            </a:r>
            <a:r>
              <a:rPr lang="en" altLang="ko-KR" b="1" dirty="0"/>
              <a:t>)</a:t>
            </a:r>
            <a:endParaRPr lang="en" altLang="ko-KR" dirty="0"/>
          </a:p>
          <a:p>
            <a:pPr>
              <a:buNone/>
            </a:pPr>
            <a:r>
              <a:rPr lang="en" altLang="ko-KR" dirty="0"/>
              <a:t>• </a:t>
            </a:r>
            <a:r>
              <a:rPr lang="ko-KR" altLang="en-US" b="1" dirty="0"/>
              <a:t>가장 무거운 모델은 </a:t>
            </a:r>
            <a:r>
              <a:rPr lang="en" altLang="ko-KR" b="1" dirty="0"/>
              <a:t>YOLOv8x (257.8B FLOPs, 68.2M </a:t>
            </a:r>
            <a:r>
              <a:rPr lang="ko-KR" altLang="en-US" b="1" dirty="0"/>
              <a:t>파라미터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en-US" altLang="ko-KR" dirty="0"/>
              <a:t>• </a:t>
            </a:r>
            <a:r>
              <a:rPr lang="en" altLang="ko-KR" b="1" dirty="0"/>
              <a:t>YOLOv11 </a:t>
            </a:r>
            <a:r>
              <a:rPr lang="ko-KR" altLang="en-US" b="1" dirty="0"/>
              <a:t>시리즈는 속도</a:t>
            </a:r>
            <a:r>
              <a:rPr lang="en-US" altLang="ko-KR" b="1" dirty="0"/>
              <a:t>-</a:t>
            </a:r>
            <a:r>
              <a:rPr lang="ko-KR" altLang="en-US" b="1" dirty="0"/>
              <a:t>정확도 균형이 좋음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DB774-F6AB-A30A-AEEC-5DB3F3E0B3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25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AB152-D68C-EE31-A35B-76EA87E64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6E3FFC-F456-8FDF-C0C5-AF0639B71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9F2415-BC48-18A0-3000-57FEA3295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b="1" dirty="0"/>
              <a:t>상위의 표를 좀더 보기 쉽게 정리한 표입니다</a:t>
            </a:r>
            <a:r>
              <a:rPr lang="en-US" altLang="ko-KR" b="1" dirty="0"/>
              <a:t>.</a:t>
            </a:r>
          </a:p>
          <a:p>
            <a:pPr>
              <a:buNone/>
            </a:pPr>
            <a:r>
              <a:rPr lang="en" altLang="ko-KR" b="1" dirty="0"/>
              <a:t>YOLOv11x</a:t>
            </a:r>
            <a:r>
              <a:rPr lang="ko-KR" altLang="en-US" dirty="0"/>
              <a:t>는 성능과 속도 균형이 가장 잘 잡힌 모델 중 하나로 보입니다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YOLOv9e</a:t>
            </a:r>
            <a:r>
              <a:rPr lang="ko-KR" altLang="en-US" dirty="0"/>
              <a:t>는 가장 높은 정확도</a:t>
            </a:r>
            <a:r>
              <a:rPr lang="en-US" altLang="ko-KR" dirty="0"/>
              <a:t>(55.6)</a:t>
            </a:r>
            <a:r>
              <a:rPr lang="ko-KR" altLang="en-US" dirty="0" err="1"/>
              <a:t>를</a:t>
            </a:r>
            <a:r>
              <a:rPr lang="ko-KR" altLang="en-US" dirty="0"/>
              <a:t> 기록하지만 </a:t>
            </a:r>
            <a:r>
              <a:rPr lang="ko-KR" altLang="en-US" dirty="0" err="1"/>
              <a:t>연산량이</a:t>
            </a:r>
            <a:r>
              <a:rPr lang="ko-KR" altLang="en-US" dirty="0"/>
              <a:t> 매우 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en" altLang="ko-KR" b="1" dirty="0"/>
              <a:t>YOLOv10n / YOLOv11n</a:t>
            </a:r>
            <a:r>
              <a:rPr lang="ko-KR" altLang="en-US" dirty="0"/>
              <a:t>은 소형 모델 중에서 성능 대비 효율이 좋습니다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FC161-72CE-D019-9E6E-32A3964C8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3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BCFFE-50AA-E33E-022E-3907045A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D35F80-E43C-9637-CE0E-F6F0F71FA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D15BBB-8FA7-4D76-A126-F3ECC832F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평가 지표는 </a:t>
            </a:r>
            <a:r>
              <a:rPr lang="en" altLang="ko-KR" dirty="0"/>
              <a:t>Accuracy</a:t>
            </a:r>
            <a:r>
              <a:rPr lang="ko-KR" altLang="en-US" dirty="0"/>
              <a:t>와 </a:t>
            </a:r>
            <a:r>
              <a:rPr lang="en" altLang="ko-KR" dirty="0"/>
              <a:t>F1-score, </a:t>
            </a:r>
            <a:r>
              <a:rPr lang="ko-KR" altLang="en-US" dirty="0"/>
              <a:t>그리고 </a:t>
            </a:r>
            <a:r>
              <a:rPr lang="en" altLang="ko-KR" dirty="0"/>
              <a:t>Balanced Accuracy</a:t>
            </a:r>
            <a:r>
              <a:rPr lang="ko-KR" altLang="en-US" dirty="0" err="1"/>
              <a:t>를</a:t>
            </a:r>
            <a:r>
              <a:rPr lang="ko-KR" altLang="en-US" dirty="0"/>
              <a:t> 활용했습니다</a:t>
            </a:r>
            <a:r>
              <a:rPr lang="en-US" altLang="ko-KR" dirty="0"/>
              <a:t>. </a:t>
            </a:r>
            <a:r>
              <a:rPr lang="ko-KR" altLang="en-US" dirty="0"/>
              <a:t>특히 클래스 불균형 문제가 존재하기 때문에 민감도와 특이도를 동시에 반영한 </a:t>
            </a:r>
            <a:r>
              <a:rPr lang="en" altLang="ko-KR" dirty="0"/>
              <a:t>Balanced Accuracy</a:t>
            </a:r>
            <a:r>
              <a:rPr lang="ko-KR" altLang="en-US" dirty="0"/>
              <a:t>가 중요한 지표로 쓰였습니다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75098-1B7B-D66F-67E8-001892EB3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87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7C0B-1D36-5041-DBB7-95FC6FF6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E45DE3-6F48-F950-C866-95CEDA4CB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C6EA6-9715-61B3-1A86-87BA0C6A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en" altLang="ko-KR" dirty="0"/>
              <a:t>ROI </a:t>
            </a:r>
            <a:r>
              <a:rPr lang="ko-KR" altLang="en-US" dirty="0"/>
              <a:t>지정 방식에 따라 모델 성능이 어떻게 달라졌는지를 비교해 보겠습니다</a:t>
            </a:r>
            <a:r>
              <a:rPr lang="en-US" altLang="ko-KR" dirty="0"/>
              <a:t>. </a:t>
            </a:r>
            <a:r>
              <a:rPr lang="en" altLang="ko-KR" dirty="0"/>
              <a:t>Pre-processing </a:t>
            </a:r>
            <a:r>
              <a:rPr lang="ko-KR" altLang="en-US" dirty="0"/>
              <a:t>방식에서는 </a:t>
            </a:r>
            <a:r>
              <a:rPr lang="en" altLang="ko-KR" dirty="0"/>
              <a:t>YOLOv10x</a:t>
            </a:r>
            <a:r>
              <a:rPr lang="ko-KR" altLang="en-US" dirty="0"/>
              <a:t>가 가장 높은 정확도를 보였지만</a:t>
            </a:r>
            <a:r>
              <a:rPr lang="en-US" altLang="ko-KR" dirty="0"/>
              <a:t>, </a:t>
            </a:r>
            <a:r>
              <a:rPr lang="en" altLang="ko-KR" dirty="0"/>
              <a:t>Post-processing </a:t>
            </a:r>
            <a:r>
              <a:rPr lang="ko-KR" altLang="en-US" dirty="0"/>
              <a:t>방식으로 변경하자 </a:t>
            </a:r>
            <a:r>
              <a:rPr lang="en" altLang="ko-KR" dirty="0"/>
              <a:t>YOLOv9e </a:t>
            </a:r>
            <a:r>
              <a:rPr lang="ko-KR" altLang="en-US" dirty="0"/>
              <a:t>모델이 압도적인 </a:t>
            </a:r>
            <a:r>
              <a:rPr lang="en-US" altLang="ko-KR" dirty="0"/>
              <a:t>99.76% </a:t>
            </a:r>
            <a:r>
              <a:rPr lang="ko-KR" altLang="en-US" dirty="0"/>
              <a:t>정확도와 </a:t>
            </a:r>
            <a:r>
              <a:rPr lang="en-US" altLang="ko-KR" dirty="0"/>
              <a:t>99.68%</a:t>
            </a:r>
            <a:r>
              <a:rPr lang="ko-KR" altLang="en-US" dirty="0"/>
              <a:t>의 </a:t>
            </a:r>
            <a:r>
              <a:rPr lang="en" altLang="ko-KR" dirty="0"/>
              <a:t>Balanced Accuracy</a:t>
            </a:r>
            <a:r>
              <a:rPr lang="ko-KR" altLang="en-US" dirty="0" err="1"/>
              <a:t>를</a:t>
            </a:r>
            <a:r>
              <a:rPr lang="ko-KR" altLang="en-US" dirty="0"/>
              <a:t> 기록했습니다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ko-KR" altLang="en-US" dirty="0"/>
              <a:t>특히 </a:t>
            </a:r>
            <a:r>
              <a:rPr lang="en" altLang="ko-KR" dirty="0"/>
              <a:t>YOLOv8n</a:t>
            </a:r>
            <a:r>
              <a:rPr lang="ko-KR" altLang="en-US" dirty="0" err="1"/>
              <a:t>처럼</a:t>
            </a:r>
            <a:r>
              <a:rPr lang="ko-KR" altLang="en-US" dirty="0"/>
              <a:t> 경량 모델에서도 </a:t>
            </a:r>
            <a:r>
              <a:rPr lang="en-US" altLang="ko-KR" dirty="0"/>
              <a:t>28% </a:t>
            </a:r>
            <a:r>
              <a:rPr lang="ko-KR" altLang="en-US" dirty="0"/>
              <a:t>이상 성능이 향상되는 것을 볼 수 있어 해당 방식이 모델 경량화와 정확도 사이의 균형을 맞춰준다는 점에서 의미가 큽니다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87AF5-00BB-D50E-E315-0509F2D62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28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7125D-8F6C-9DDC-1169-8DE829FFD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918D1-03AE-41D8-039C-E0D0CCDB8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3DF3C5-9CBF-11C4-B91D-C8E95963D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en" altLang="ko-KR" dirty="0"/>
              <a:t>• </a:t>
            </a:r>
            <a:r>
              <a:rPr lang="en" altLang="ko-KR" b="1" dirty="0"/>
              <a:t>TP (True Positive)</a:t>
            </a:r>
            <a:r>
              <a:rPr lang="en" altLang="ko-KR" dirty="0"/>
              <a:t> – </a:t>
            </a:r>
            <a:r>
              <a:rPr lang="ko-KR" altLang="en-US" dirty="0"/>
              <a:t>실제로 </a:t>
            </a:r>
            <a:r>
              <a:rPr lang="ko-KR" altLang="en-US" b="1" dirty="0"/>
              <a:t>빈 공간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모델도 </a:t>
            </a:r>
            <a:r>
              <a:rPr lang="ko-KR" altLang="en-US" b="1" dirty="0"/>
              <a:t>빈 공간</a:t>
            </a:r>
            <a:r>
              <a:rPr lang="ko-KR" altLang="en-US" dirty="0"/>
              <a:t>으로 정확히 예측한 경우 → </a:t>
            </a:r>
            <a:r>
              <a:rPr lang="en-US" altLang="ko-KR" b="1" dirty="0"/>
              <a:t>41,916</a:t>
            </a:r>
            <a:r>
              <a:rPr lang="ko-KR" altLang="en-US" b="1" dirty="0"/>
              <a:t>건 </a:t>
            </a:r>
            <a:r>
              <a:rPr lang="en-US" altLang="ko-KR" b="1" dirty="0"/>
              <a:t>/ 75.14%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FP (False Positive)</a:t>
            </a:r>
            <a:r>
              <a:rPr lang="en" altLang="ko-KR" dirty="0"/>
              <a:t> – </a:t>
            </a:r>
            <a:r>
              <a:rPr lang="ko-KR" altLang="en-US" dirty="0"/>
              <a:t>실제는 </a:t>
            </a:r>
            <a:r>
              <a:rPr lang="ko-KR" altLang="en-US" b="1" dirty="0"/>
              <a:t>차량이 있음</a:t>
            </a:r>
            <a:r>
              <a:rPr lang="ko-KR" altLang="en-US" dirty="0"/>
              <a:t>에도 불구하고</a:t>
            </a:r>
            <a:r>
              <a:rPr lang="en-US" altLang="ko-KR" dirty="0"/>
              <a:t>, </a:t>
            </a:r>
            <a:r>
              <a:rPr lang="ko-KR" altLang="en-US" dirty="0"/>
              <a:t>모델이 </a:t>
            </a:r>
            <a:r>
              <a:rPr lang="ko-KR" altLang="en-US" b="1" dirty="0"/>
              <a:t>빈 공간</a:t>
            </a:r>
            <a:r>
              <a:rPr lang="ko-KR" altLang="en-US" dirty="0"/>
              <a:t>으로 잘못 예측한 경우 → </a:t>
            </a:r>
            <a:r>
              <a:rPr lang="en-US" altLang="ko-KR" b="1" dirty="0"/>
              <a:t>99</a:t>
            </a:r>
            <a:r>
              <a:rPr lang="ko-KR" altLang="en-US" b="1" dirty="0"/>
              <a:t>건 </a:t>
            </a:r>
            <a:r>
              <a:rPr lang="en-US" altLang="ko-KR" b="1" dirty="0"/>
              <a:t>/ 0.18%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en" altLang="ko-KR" b="1" dirty="0"/>
              <a:t>FN (False Negative)</a:t>
            </a:r>
            <a:r>
              <a:rPr lang="en" altLang="ko-KR" dirty="0"/>
              <a:t> – </a:t>
            </a:r>
            <a:r>
              <a:rPr lang="ko-KR" altLang="en-US" dirty="0"/>
              <a:t>실제는 </a:t>
            </a:r>
            <a:r>
              <a:rPr lang="ko-KR" altLang="en-US" b="1" dirty="0"/>
              <a:t>빈 공간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모델이 </a:t>
            </a:r>
            <a:r>
              <a:rPr lang="ko-KR" altLang="en-US" b="1" dirty="0"/>
              <a:t>차량이 있다</a:t>
            </a:r>
            <a:r>
              <a:rPr lang="ko-KR" altLang="en-US" dirty="0"/>
              <a:t>고 </a:t>
            </a:r>
            <a:r>
              <a:rPr lang="ko-KR" altLang="en-US" dirty="0" err="1"/>
              <a:t>오탐한</a:t>
            </a:r>
            <a:r>
              <a:rPr lang="ko-KR" altLang="en-US" dirty="0"/>
              <a:t> 경우 → </a:t>
            </a:r>
            <a:r>
              <a:rPr lang="en-US" altLang="ko-KR" b="1" dirty="0"/>
              <a:t>39</a:t>
            </a:r>
            <a:r>
              <a:rPr lang="ko-KR" altLang="en-US" b="1" dirty="0"/>
              <a:t>건 </a:t>
            </a:r>
            <a:r>
              <a:rPr lang="en-US" altLang="ko-KR" b="1" dirty="0"/>
              <a:t>/ 0.07%</a:t>
            </a:r>
            <a:endParaRPr lang="ko-KR" altLang="en-US" dirty="0"/>
          </a:p>
          <a:p>
            <a:r>
              <a:rPr lang="en-US" altLang="ko-KR" dirty="0"/>
              <a:t>• </a:t>
            </a:r>
            <a:r>
              <a:rPr lang="en" altLang="ko-KR" b="1" dirty="0"/>
              <a:t>TN (True Negative)</a:t>
            </a:r>
            <a:r>
              <a:rPr lang="en" altLang="ko-KR" dirty="0"/>
              <a:t> – </a:t>
            </a:r>
            <a:r>
              <a:rPr lang="ko-KR" altLang="en-US" dirty="0"/>
              <a:t>실제로 </a:t>
            </a:r>
            <a:r>
              <a:rPr lang="ko-KR" altLang="en-US" b="1" dirty="0"/>
              <a:t>차량이 있는 공간</a:t>
            </a:r>
            <a:r>
              <a:rPr lang="ko-KR" altLang="en-US" dirty="0"/>
              <a:t>을 정확히 차량으로 예측한 경우 → </a:t>
            </a:r>
            <a:r>
              <a:rPr lang="en-US" altLang="ko-KR" b="1" dirty="0"/>
              <a:t>13,729</a:t>
            </a:r>
            <a:r>
              <a:rPr lang="ko-KR" altLang="en-US" b="1" dirty="0"/>
              <a:t>건 </a:t>
            </a:r>
            <a:r>
              <a:rPr lang="en-US" altLang="ko-KR" b="1" dirty="0"/>
              <a:t>/ 24.61%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pPr>
              <a:buNone/>
            </a:pPr>
            <a:r>
              <a:rPr lang="en-US" altLang="ko-KR" dirty="0"/>
              <a:t>• **</a:t>
            </a:r>
            <a:r>
              <a:rPr lang="ko-KR" altLang="en-US" dirty="0"/>
              <a:t>정확도</a:t>
            </a:r>
            <a:r>
              <a:rPr lang="en-US" altLang="ko-KR" dirty="0"/>
              <a:t>(</a:t>
            </a:r>
            <a:r>
              <a:rPr lang="en" altLang="ko-KR" dirty="0"/>
              <a:t>Accuracy)**</a:t>
            </a:r>
            <a:r>
              <a:rPr lang="ko-KR" altLang="en-US" dirty="0"/>
              <a:t>가 매우 높으며</a:t>
            </a:r>
            <a:r>
              <a:rPr lang="en-US" altLang="ko-KR" dirty="0"/>
              <a:t>, </a:t>
            </a:r>
            <a:r>
              <a:rPr lang="ko-KR" altLang="en-US" dirty="0"/>
              <a:t>특히 **</a:t>
            </a:r>
            <a:r>
              <a:rPr lang="ko-KR" altLang="en-US" dirty="0" err="1"/>
              <a:t>오탐지</a:t>
            </a:r>
            <a:r>
              <a:rPr lang="en-US" altLang="ko-KR" dirty="0"/>
              <a:t>(</a:t>
            </a:r>
            <a:r>
              <a:rPr lang="en" altLang="ko-KR" dirty="0"/>
              <a:t>FP)**</a:t>
            </a:r>
            <a:r>
              <a:rPr lang="ko-KR" altLang="en-US" dirty="0"/>
              <a:t>와 **놓침</a:t>
            </a:r>
            <a:r>
              <a:rPr lang="en-US" altLang="ko-KR" dirty="0"/>
              <a:t>(</a:t>
            </a:r>
            <a:r>
              <a:rPr lang="en" altLang="ko-KR" dirty="0"/>
              <a:t>FN)**</a:t>
            </a:r>
            <a:r>
              <a:rPr lang="ko-KR" altLang="en-US" dirty="0"/>
              <a:t>이 거의 없는 </a:t>
            </a:r>
            <a:r>
              <a:rPr lang="ko-KR" altLang="en-US" b="1" dirty="0"/>
              <a:t>우수한 성능</a:t>
            </a:r>
            <a:r>
              <a:rPr lang="ko-KR" altLang="en-US" dirty="0"/>
              <a:t>을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• </a:t>
            </a:r>
            <a:r>
              <a:rPr lang="en" altLang="ko-KR" dirty="0"/>
              <a:t>YOLOv9e </a:t>
            </a:r>
            <a:r>
              <a:rPr lang="ko-KR" altLang="en-US" dirty="0"/>
              <a:t>모델은 주차장의 빈 공간과 차량 유무를 매우 정확하게 구분할 수 있는 모델임을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756B0-B7EB-1B42-4AC1-EADC2882A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0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7CA1-5615-40D2-E544-D5B43F7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477D80-5020-1960-F4C0-4B0F9156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56F694-9D87-AE1A-075D-09874F162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후처리 방식은 객체 탐지를 위한 완전히 사용자 정의된 픽셀 단위의 </a:t>
            </a:r>
            <a:r>
              <a:rPr lang="en" altLang="ko-KR" b="1" dirty="0"/>
              <a:t>ROI(</a:t>
            </a:r>
            <a:r>
              <a:rPr lang="ko-KR" altLang="en-US" b="1" dirty="0"/>
              <a:t>관심 영역</a:t>
            </a:r>
            <a:r>
              <a:rPr lang="en-US" altLang="ko-KR" b="1" dirty="0"/>
              <a:t>)</a:t>
            </a:r>
            <a:r>
              <a:rPr lang="ko-KR" altLang="en-US" b="1" dirty="0" err="1"/>
              <a:t>를</a:t>
            </a:r>
            <a:r>
              <a:rPr lang="ko-KR" altLang="en-US" b="1" dirty="0"/>
              <a:t> 선택하는 새로운 접근법을 제시합니다</a:t>
            </a:r>
            <a:r>
              <a:rPr lang="en-US" altLang="ko-KR" dirty="0"/>
              <a:t>. </a:t>
            </a:r>
            <a:r>
              <a:rPr lang="ko-KR" altLang="en-US" dirty="0"/>
              <a:t>기존 방법들은 </a:t>
            </a:r>
            <a:r>
              <a:rPr lang="ko-KR" altLang="en-US" b="1" dirty="0"/>
              <a:t>일반적인 다각형 모양에만 국한되어 있으며</a:t>
            </a:r>
            <a:r>
              <a:rPr lang="en-US" altLang="ko-KR" dirty="0"/>
              <a:t>, </a:t>
            </a:r>
            <a:r>
              <a:rPr lang="ko-KR" altLang="en-US" dirty="0"/>
              <a:t>복잡하거나 사용자 지정된 시나리오에서는 </a:t>
            </a:r>
            <a:r>
              <a:rPr lang="ko-KR" altLang="en-US" b="1" dirty="0"/>
              <a:t>성능이 저하될 수 있습니다</a:t>
            </a:r>
            <a:r>
              <a:rPr lang="en-US" altLang="ko-KR" dirty="0"/>
              <a:t>. </a:t>
            </a:r>
            <a:r>
              <a:rPr lang="ko-KR" altLang="en-US" b="1" dirty="0"/>
              <a:t>이에 비해</a:t>
            </a:r>
            <a:r>
              <a:rPr lang="en-US" altLang="ko-KR" b="1" dirty="0"/>
              <a:t>, </a:t>
            </a:r>
            <a:r>
              <a:rPr lang="ko-KR" altLang="en-US" b="1" dirty="0"/>
              <a:t>본 논문에서 제안한 방식은 정밀도와 유연성을 모두 갖추고 있어 어떤 형태의 마스크</a:t>
            </a:r>
            <a:r>
              <a:rPr lang="en-US" altLang="ko-KR" b="1" dirty="0"/>
              <a:t>(</a:t>
            </a:r>
            <a:r>
              <a:rPr lang="en" altLang="ko-KR" b="1" dirty="0"/>
              <a:t>ROI)</a:t>
            </a:r>
            <a:r>
              <a:rPr lang="ko-KR" altLang="en-US" b="1" dirty="0"/>
              <a:t>도 처리할 수 있는 장점이 있습니다</a:t>
            </a:r>
            <a:r>
              <a:rPr lang="en-US" altLang="ko-KR" b="1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F3FDFB-8237-9728-FB4D-2AA8779C9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969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7DD9D-1242-8A2D-AAC0-8A21F65D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629390-99FB-038C-9794-724E10F11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98E53B-A526-410D-A398-5F141B8DC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혼동 행렬 분석 결과</a:t>
            </a:r>
            <a:r>
              <a:rPr lang="en-US" altLang="ko-KR" dirty="0"/>
              <a:t>, </a:t>
            </a:r>
            <a:r>
              <a:rPr lang="en" altLang="ko-KR" dirty="0"/>
              <a:t>Pre </a:t>
            </a:r>
            <a:r>
              <a:rPr lang="ko-KR" altLang="en-US" dirty="0"/>
              <a:t>방식은 경계에 걸친 차량을 </a:t>
            </a:r>
            <a:r>
              <a:rPr lang="ko-KR" altLang="en-US" dirty="0" err="1"/>
              <a:t>오탐지하거나</a:t>
            </a:r>
            <a:r>
              <a:rPr lang="ko-KR" altLang="en-US" dirty="0"/>
              <a:t> 누락하는 경우가 많았는데요</a:t>
            </a:r>
            <a:r>
              <a:rPr lang="en-US" altLang="ko-KR" dirty="0"/>
              <a:t>, </a:t>
            </a:r>
            <a:r>
              <a:rPr lang="en" altLang="ko-KR" dirty="0"/>
              <a:t>Post </a:t>
            </a:r>
            <a:r>
              <a:rPr lang="ko-KR" altLang="en-US" dirty="0"/>
              <a:t>방식에서는 이러한 오류가 크게 줄어들었습니다</a:t>
            </a:r>
            <a:r>
              <a:rPr lang="en-US" altLang="ko-KR" dirty="0"/>
              <a:t>. </a:t>
            </a: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제안한 방법은 다양한 형태의 주차장에 유연하게 적용 가능한 </a:t>
            </a:r>
            <a:r>
              <a:rPr lang="ko-KR" altLang="en-US" dirty="0" err="1"/>
              <a:t>고정밀</a:t>
            </a:r>
            <a:r>
              <a:rPr lang="ko-KR" altLang="en-US" dirty="0"/>
              <a:t> 탐지 시스템으로서 실제 스마트 시티 환경에서도 효율적으로 적용될 수 있음을 시사합니다</a:t>
            </a:r>
            <a:r>
              <a:rPr lang="en-US" altLang="ko-KR" dirty="0"/>
              <a:t>.”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F95D1-0582-8209-E4AD-28837B1B0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28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2B1E-B9CF-E049-316D-27F0FFFD6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1890CF-4DD5-2A10-8495-72B3C10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BB6A1-6AE1-66F0-4BC1-36183104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제안한 방법은 다양한 형태의 야외주차장에 유연하게 적용 가능한 </a:t>
            </a:r>
            <a:r>
              <a:rPr lang="ko-KR" altLang="en-US" dirty="0" err="1"/>
              <a:t>고정밀</a:t>
            </a:r>
            <a:r>
              <a:rPr lang="ko-KR" altLang="en-US" dirty="0"/>
              <a:t> 탐지 시스템으로서 실제 스마트 시티 환경에서도 효율적으로 적용될 수 있음을 시사합니다</a:t>
            </a:r>
            <a:r>
              <a:rPr lang="en-US" altLang="ko-KR" dirty="0"/>
              <a:t>.”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4FA4F-8B72-3D96-56EE-19C16790D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9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/>
              <a:t>스마트 모니터링 주차관리 모델 </a:t>
            </a:r>
            <a:r>
              <a:rPr lang="ko-KR" altLang="en-US" dirty="0"/>
              <a:t>개요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를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설명드리겠습니다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최근 급격히 증가한 차량 수요로 인해 주차 문제가 심각한 사회적 이슈로 떠오르고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특히 도심 지역에서는 제한된 주차 공간에 비해 차량이 많아 효율적인 주차 공간 관리가 매우 중요한 과제로 대두되고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기존의 주차관리 시스템은 대부분 지하 주차장에서 센서 기반으로 운영되고 있지만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야외 주차장에서는 기상 조건 등 환경 요인의 영향으로 센서의 정확성이 낮고 유지보수 비용이 높아 적용이 어렵습니다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따라서 이 문제를 해결하기 위해 인공지능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AI)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영상 분석 기술을 활용한 스마트 주차관리 시스템 개발이 꼭 필요합니다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프로젝트의 학문적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산업적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사회적 의미</a:t>
            </a:r>
          </a:p>
          <a:p>
            <a:pPr lvl="2"/>
            <a:r>
              <a:rPr lang="en" altLang="ko-KR" b="0" i="0" u="none" strike="noStrike" dirty="0">
                <a:solidFill>
                  <a:srgbClr val="000000"/>
                </a:solidFill>
                <a:effectLst/>
              </a:rPr>
              <a:t>AI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영상 분석 기술을 활용한 스마트 주차관리 시스템 개발로 학문적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산업적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사회적 측면에서 다양한 의미를 지닙니다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학문적으로는 컴퓨터 비전 및 딥러닝 분야의 최신 기술을 실생활 문제에 적용하여 기술의 실효성을 높이고 연구 발전에 기여할 것입니다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산업적으로는 기존 센서 기반 시스템 대비 설치 및 유지보수 비용을 절감할 수 있으며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보다 정확한 데이터 수집과 실시간 정보 처리를 통해 경제적 효율성을 높일 수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또한 사회적으로는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주차난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완화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교통 혼잡 감소 및 환경 개선 등으로 지속 가능한 도시 환경 구축에 기여할 활용하여 학문적으로 최신 컴퓨터 비전 기술 발전에 기여하고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산업적으로는 비용 절감과 효율적 데이터 처리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사회적으로는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주차난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해소와 지속 가능한 도시 환경 구축에 기여할 것으로 기대됩니다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03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4820F-0387-9CA8-8AC3-E69F71C31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565CEE-C336-F48C-148B-C48C4149E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E6BFFB-DA8B-39D5-83A6-3BCA54A62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간략하게 현재 논문의 한계와 해결방안에 대해서 보여드리겠습니다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b="1" dirty="0"/>
              <a:t>먼저</a:t>
            </a:r>
            <a:r>
              <a:rPr lang="en-US" altLang="ko-KR" b="1" dirty="0"/>
              <a:t>, </a:t>
            </a:r>
            <a:r>
              <a:rPr lang="ko-KR" altLang="en-US" b="1" dirty="0"/>
              <a:t>현재상태를 말씀드리자면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첫 </a:t>
            </a:r>
            <a:r>
              <a:rPr lang="ko-KR" altLang="en-US" dirty="0" err="1"/>
              <a:t>번째로</a:t>
            </a:r>
            <a:r>
              <a:rPr lang="en-US" altLang="ko-KR" dirty="0"/>
              <a:t>, </a:t>
            </a:r>
            <a:r>
              <a:rPr lang="ko-KR" altLang="en-US" dirty="0"/>
              <a:t>카메라를 설치할 때마다 </a:t>
            </a:r>
            <a:r>
              <a:rPr lang="en" altLang="ko-KR" dirty="0"/>
              <a:t>ROI, </a:t>
            </a:r>
            <a:r>
              <a:rPr lang="ko-KR" altLang="en-US" dirty="0"/>
              <a:t>즉 관심영역을 일일이 수작업으로 설정해주어야 하는 번거로움이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두 </a:t>
            </a:r>
            <a:r>
              <a:rPr lang="ko-KR" altLang="en-US" dirty="0" err="1"/>
              <a:t>번째로</a:t>
            </a:r>
            <a:r>
              <a:rPr lang="en-US" altLang="ko-KR" dirty="0"/>
              <a:t>, </a:t>
            </a:r>
            <a:r>
              <a:rPr lang="ko-KR" altLang="en-US" dirty="0"/>
              <a:t>이중 주차나 두 칸을 차지하는 비정상적인 주차 형태에 대해서는 탐지나 판단이 어려운 상태입니다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" altLang="ko-KR" dirty="0"/>
              <a:t>Pre-trained </a:t>
            </a:r>
            <a:r>
              <a:rPr lang="ko-KR" altLang="en-US" dirty="0"/>
              <a:t>모델만을 사용하고 있어 주차장 특화된 상황에 충분히 적응하지 못하는 문제가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ko-KR" altLang="en-US" b="1" dirty="0"/>
              <a:t>이에 반해</a:t>
            </a:r>
            <a:r>
              <a:rPr lang="en-US" altLang="ko-KR" b="1" dirty="0"/>
              <a:t>, </a:t>
            </a:r>
            <a:r>
              <a:rPr lang="ko-KR" altLang="en-US" b="1" dirty="0"/>
              <a:t>저희가 지향하는 개선목표는 다음과 같습니다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영상 속 주차장을 픽셀 단위로 분할하는 </a:t>
            </a:r>
            <a:r>
              <a:rPr lang="ko-KR" altLang="en-US" b="1" dirty="0" err="1"/>
              <a:t>세그멘테이션</a:t>
            </a:r>
            <a:r>
              <a:rPr lang="ko-KR" altLang="en-US" b="1" dirty="0"/>
              <a:t> </a:t>
            </a:r>
            <a:r>
              <a:rPr lang="ko-KR" altLang="en-US" b="1" dirty="0" err="1"/>
              <a:t>라벨링</a:t>
            </a:r>
            <a:r>
              <a:rPr lang="ko-KR" altLang="en-US" dirty="0"/>
              <a:t> 기법을 활용하여 빈 공간을 정밀하게 탐지합니다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각 주차 공간을 </a:t>
            </a:r>
            <a:r>
              <a:rPr lang="en-US" altLang="ko-KR" b="1" dirty="0"/>
              <a:t>1</a:t>
            </a:r>
            <a:r>
              <a:rPr lang="ko-KR" altLang="en-US" b="1" dirty="0"/>
              <a:t>칸 단위로 라벨링하고</a:t>
            </a:r>
            <a:r>
              <a:rPr lang="en-US" altLang="ko-KR" dirty="0"/>
              <a:t>, </a:t>
            </a:r>
            <a:r>
              <a:rPr lang="ko-KR" altLang="en-US" dirty="0"/>
              <a:t>실제 차량과의 겹치는 정도인 </a:t>
            </a:r>
            <a:r>
              <a:rPr lang="en" altLang="ko-KR" b="1" dirty="0" err="1"/>
              <a:t>IoU</a:t>
            </a:r>
            <a:r>
              <a:rPr lang="ko-KR" altLang="en-US" dirty="0" err="1"/>
              <a:t>를</a:t>
            </a:r>
            <a:r>
              <a:rPr lang="ko-KR" altLang="en-US" dirty="0"/>
              <a:t> 계산하여</a:t>
            </a:r>
            <a:r>
              <a:rPr lang="en-US" altLang="ko-KR" dirty="0"/>
              <a:t>, </a:t>
            </a:r>
            <a:r>
              <a:rPr lang="ko-KR" altLang="en-US" dirty="0"/>
              <a:t>주차 여부를 보다 정확하게 판단할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•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b="1" dirty="0"/>
              <a:t>실제 주차장 데이터를 기반으로 모델을 </a:t>
            </a:r>
            <a:r>
              <a:rPr lang="ko-KR" altLang="en-US" b="1" dirty="0" err="1"/>
              <a:t>재학습</a:t>
            </a:r>
            <a:r>
              <a:rPr lang="ko-KR" altLang="en-US" dirty="0" err="1"/>
              <a:t>시켜</a:t>
            </a:r>
            <a:r>
              <a:rPr lang="en-US" altLang="ko-KR" dirty="0"/>
              <a:t>, </a:t>
            </a:r>
            <a:r>
              <a:rPr lang="ko-KR" altLang="en-US" dirty="0"/>
              <a:t>특정 환경에서도 높은 탐지 성능을 유지할 수 있도록 개선하였습니다</a:t>
            </a:r>
            <a:r>
              <a:rPr lang="en-US" altLang="ko-KR" dirty="0"/>
              <a:t>.</a:t>
            </a:r>
          </a:p>
          <a:p>
            <a:pPr>
              <a:buNone/>
            </a:pPr>
            <a:br>
              <a:rPr lang="en-US" altLang="ko-KR" dirty="0"/>
            </a:br>
            <a:endParaRPr lang="en-US" altLang="ko-KR" dirty="0"/>
          </a:p>
          <a:p>
            <a:pPr>
              <a:buNone/>
            </a:pPr>
            <a:r>
              <a:rPr lang="ko-KR" altLang="en-US" dirty="0"/>
              <a:t>이러한 개선을 통해</a:t>
            </a:r>
            <a:r>
              <a:rPr lang="en-US" altLang="ko-KR" dirty="0"/>
              <a:t>, </a:t>
            </a:r>
            <a:r>
              <a:rPr lang="ko-KR" altLang="en-US" dirty="0"/>
              <a:t>실제 주차 단속 및 실시간 관리에 활용 가능한 </a:t>
            </a:r>
            <a:r>
              <a:rPr lang="ko-KR" altLang="en-US" dirty="0" err="1"/>
              <a:t>고정밀</a:t>
            </a:r>
            <a:r>
              <a:rPr lang="ko-KR" altLang="en-US" dirty="0"/>
              <a:t> 스마트 주차 시스템을 구현할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F063A9-80E2-A4C0-BF52-8B6921730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54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8D07E-D475-740E-D774-B753BBC1A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5E8493-48DB-1744-58F7-F4A427059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7ADD73-8E63-AE13-0665-D29980FA9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DF6B07-78AD-5026-804A-309B2AE2A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37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F7065-37A9-5F09-235F-A68A46D8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1C33F5-0FA0-E7B0-5163-366D2F183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2F6C2F-6F24-BF85-E309-FB9F1B3D0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600" b="1" dirty="0"/>
              <a:t>스마트 모니터링 주차관리 모델 </a:t>
            </a:r>
            <a:r>
              <a:rPr lang="ko-KR" altLang="en-US" dirty="0"/>
              <a:t>개요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lvl="2"/>
            <a:endParaRPr lang="en-US" altLang="ko-KR" kern="0" dirty="0">
              <a:latin typeface="+mn-ea"/>
              <a:ea typeface="+mn-ea"/>
            </a:endParaRPr>
          </a:p>
          <a:p>
            <a:pPr lvl="1"/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ko-KR" altLang="en-US" sz="1400" kern="0" dirty="0">
                <a:solidFill>
                  <a:schemeClr val="tx1"/>
                </a:solidFill>
                <a:latin typeface="+mn-ea"/>
                <a:ea typeface="+mn-ea"/>
              </a:rPr>
              <a:t>프로젝트 필요성</a:t>
            </a:r>
            <a:endParaRPr lang="en-US" altLang="ko-KR" dirty="0"/>
          </a:p>
          <a:p>
            <a:pPr lvl="2"/>
            <a:r>
              <a:rPr lang="ko-KR" altLang="en-US" dirty="0"/>
              <a:t>최근 차량 수요가 급증하면서 주차 공간 부족이 큰 사회적 문제로 떠오르고 있습니다</a:t>
            </a:r>
            <a:r>
              <a:rPr lang="en-US" altLang="ko-KR" dirty="0"/>
              <a:t>. </a:t>
            </a:r>
            <a:r>
              <a:rPr lang="ko-KR" altLang="en-US" dirty="0"/>
              <a:t>특히 야외 주차장은 날씨나 조도 등 환경에 따라 기존 센서 시스템의 정확도가 떨어지고 유지 비용도 많이 듭니다</a:t>
            </a:r>
            <a:r>
              <a:rPr lang="en-US" altLang="ko-KR" dirty="0"/>
              <a:t>. </a:t>
            </a:r>
            <a:r>
              <a:rPr lang="ko-KR" altLang="en-US" dirty="0"/>
              <a:t>이에 본 프로젝트는 </a:t>
            </a:r>
            <a:r>
              <a:rPr lang="en" altLang="ko-KR" dirty="0"/>
              <a:t>CCTV </a:t>
            </a:r>
            <a:r>
              <a:rPr lang="ko-KR" altLang="en-US" dirty="0"/>
              <a:t>영상 기반의 </a:t>
            </a:r>
            <a:r>
              <a:rPr lang="en" altLang="ko-KR" dirty="0"/>
              <a:t>AI </a:t>
            </a:r>
            <a:r>
              <a:rPr lang="ko-KR" altLang="en-US" dirty="0"/>
              <a:t>분석 기술을 활용해</a:t>
            </a:r>
            <a:r>
              <a:rPr lang="en-US" altLang="ko-KR" dirty="0"/>
              <a:t>, </a:t>
            </a:r>
            <a:r>
              <a:rPr lang="ko-KR" altLang="en-US" dirty="0"/>
              <a:t>센서 없이도 차량을 정확하게 인식하고 효율적인 주차 관리를 가능하게 합니다</a:t>
            </a:r>
            <a:r>
              <a:rPr lang="en-US" altLang="ko-KR" dirty="0"/>
              <a:t>. </a:t>
            </a:r>
            <a:r>
              <a:rPr lang="ko-KR" altLang="en-US" dirty="0"/>
              <a:t>이는 기술적으로는 실시간 감지 정확도를 높이고</a:t>
            </a:r>
            <a:r>
              <a:rPr lang="en-US" altLang="ko-KR" dirty="0"/>
              <a:t>, </a:t>
            </a:r>
            <a:r>
              <a:rPr lang="ko-KR" altLang="en-US" dirty="0"/>
              <a:t>산업적으로는 비용을 절감하며</a:t>
            </a:r>
            <a:r>
              <a:rPr lang="en-US" altLang="ko-KR" dirty="0"/>
              <a:t>, </a:t>
            </a:r>
            <a:r>
              <a:rPr lang="ko-KR" altLang="en-US" dirty="0"/>
              <a:t>사회적으로는 주차난과 교통 문제 해결에 기여할 수 있습니다</a:t>
            </a:r>
            <a:r>
              <a:rPr lang="en-US" altLang="ko-KR" dirty="0"/>
              <a:t>. 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57CBF-62F9-4EF3-5A2B-97A630F31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854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DFEBA-50CD-6E9A-592C-83343DC0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A88304-1C85-528F-F020-A9951299A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298A73-A2CD-C753-97F1-5BB24D98E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예상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비용을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주며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것이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이득이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임계값이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표시되어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있습니다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초기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들지만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공간을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모니터링할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대규모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주차장에서는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경제적입니다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 </a:t>
            </a:r>
          </a:p>
          <a:p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센서를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사용하는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유지보수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반면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카메라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솔루션은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유지보수가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모듈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수가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모니터링이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저렴하며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주차장에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구축되어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재사용이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가능한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경우도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때문에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유지보수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비용도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고려해야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사항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하나입니다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.</a:t>
            </a:r>
            <a:endParaRPr lang="ko-KR" altLang="en-US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8A73D-6AE6-56E4-22A3-F5BEDDF2C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57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AC059-7225-9F27-9091-53CF2BD3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BDEAC6-1BDC-BBC2-9353-2BD8C4157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23A9E-D86C-3B7B-C2B4-1C1C761A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1. </a:t>
            </a:r>
            <a:r>
              <a:rPr lang="ko-KR" altLang="en-US" b="1" dirty="0"/>
              <a:t>게재 플랫폼</a:t>
            </a:r>
            <a:r>
              <a:rPr lang="en-US" altLang="ko-KR" b="1" dirty="0"/>
              <a:t>/</a:t>
            </a:r>
            <a:r>
              <a:rPr lang="ko-KR" altLang="en-US" b="1" dirty="0" err="1"/>
              <a:t>저널명</a:t>
            </a:r>
            <a:r>
              <a:rPr lang="ko-KR" altLang="en-US" b="1" dirty="0"/>
              <a:t> 및 출판사</a:t>
            </a:r>
            <a:r>
              <a:rPr lang="en-US" altLang="ko-KR" b="1" dirty="0"/>
              <a:t>:</a:t>
            </a:r>
            <a:r>
              <a:rPr lang="ko-KR" altLang="en-US" dirty="0"/>
              <a:t> 해당 논문은 현재 </a:t>
            </a:r>
            <a:r>
              <a:rPr lang="en" altLang="ko-KR" b="1" dirty="0" err="1"/>
              <a:t>arXiv</a:t>
            </a:r>
            <a:r>
              <a:rPr lang="ko-KR" altLang="en-US" dirty="0" err="1"/>
              <a:t>에</a:t>
            </a:r>
            <a:r>
              <a:rPr lang="ko-KR" altLang="en-US" dirty="0"/>
              <a:t> 게재된 </a:t>
            </a:r>
            <a:r>
              <a:rPr lang="ko-KR" altLang="en-US" dirty="0" err="1"/>
              <a:t>프리프린트입니다</a:t>
            </a:r>
            <a:r>
              <a:rPr lang="ko-KR" altLang="en-US" dirty="0"/>
              <a:t> </a:t>
            </a:r>
            <a:r>
              <a:rPr lang="en-US" altLang="ko-KR" dirty="0"/>
              <a:t>. </a:t>
            </a:r>
            <a:r>
              <a:rPr lang="en" altLang="ko-KR" dirty="0" err="1"/>
              <a:t>ArXiv</a:t>
            </a:r>
            <a:r>
              <a:rPr lang="ko-KR" altLang="en-US" dirty="0"/>
              <a:t>는 </a:t>
            </a:r>
            <a:r>
              <a:rPr lang="ko-KR" altLang="en-US" dirty="0" err="1"/>
              <a:t>코넬</a:t>
            </a:r>
            <a:r>
              <a:rPr lang="ko-KR" altLang="en-US" dirty="0"/>
              <a:t> 대학교가 운영하는 공개 </a:t>
            </a:r>
            <a:r>
              <a:rPr lang="ko-KR" altLang="en-US" b="1" dirty="0"/>
              <a:t>전자 논문 저장소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공식 학술지에 출판되기 전에 연구 결과를 공개하는 플랫폼입니다</a:t>
            </a:r>
            <a:r>
              <a:rPr lang="en-US" altLang="ko-KR" dirty="0"/>
              <a:t>. </a:t>
            </a:r>
            <a:r>
              <a:rPr lang="ko-KR" altLang="en-US" dirty="0"/>
              <a:t>논문 메타데이터에 따르면</a:t>
            </a:r>
            <a:r>
              <a:rPr lang="en-US" altLang="ko-KR" dirty="0"/>
              <a:t>, </a:t>
            </a:r>
            <a:r>
              <a:rPr lang="ko-KR" altLang="en-US" dirty="0"/>
              <a:t>이 논문은 </a:t>
            </a:r>
            <a:r>
              <a:rPr lang="en" altLang="ko-KR" b="1" dirty="0"/>
              <a:t>Elsevier </a:t>
            </a:r>
            <a:r>
              <a:rPr lang="ko-KR" altLang="en-US" b="1" dirty="0"/>
              <a:t>출판사의 </a:t>
            </a:r>
            <a:r>
              <a:rPr lang="en" altLang="ko-KR" b="1" dirty="0"/>
              <a:t>Internet of Things</a:t>
            </a:r>
            <a:r>
              <a:rPr lang="en" altLang="ko-KR" dirty="0"/>
              <a:t> </a:t>
            </a:r>
            <a:r>
              <a:rPr lang="ko-KR" altLang="en-US" dirty="0"/>
              <a:t>저널에 투고</a:t>
            </a:r>
            <a:r>
              <a:rPr lang="en-US" altLang="ko-KR" dirty="0"/>
              <a:t>(</a:t>
            </a:r>
            <a:r>
              <a:rPr lang="en" altLang="ko-KR" dirty="0"/>
              <a:t>submitted)</a:t>
            </a:r>
            <a:r>
              <a:rPr lang="ko-KR" altLang="en-US" dirty="0"/>
              <a:t>된 상태로 기재되어 있습니다 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b="1" dirty="0"/>
              <a:t>아직 정식으로 해당 저널에 게재 확정된 것은 아니며</a:t>
            </a:r>
            <a:r>
              <a:rPr lang="en-US" altLang="ko-KR" dirty="0"/>
              <a:t>, </a:t>
            </a:r>
            <a:r>
              <a:rPr lang="ko-KR" altLang="en-US" dirty="0"/>
              <a:t>현재로서는 </a:t>
            </a:r>
            <a:r>
              <a:rPr lang="en" altLang="ko-KR" dirty="0" err="1"/>
              <a:t>arXiv</a:t>
            </a:r>
            <a:r>
              <a:rPr lang="ko-KR" altLang="en-US" dirty="0"/>
              <a:t>에서만 볼 수 있는 **사전 공개 논문</a:t>
            </a:r>
            <a:r>
              <a:rPr lang="en-US" altLang="ko-KR" dirty="0"/>
              <a:t>(</a:t>
            </a:r>
            <a:r>
              <a:rPr lang="en" altLang="ko-KR" dirty="0"/>
              <a:t>preprint)**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2. </a:t>
            </a:r>
            <a:r>
              <a:rPr lang="en" altLang="ko-KR" b="1" dirty="0"/>
              <a:t>SCI/SCIE </a:t>
            </a:r>
            <a:r>
              <a:rPr lang="ko-KR" altLang="en-US" b="1" dirty="0"/>
              <a:t>등재 여부 </a:t>
            </a:r>
            <a:r>
              <a:rPr lang="en-US" altLang="ko-KR" b="1" dirty="0"/>
              <a:t>(</a:t>
            </a:r>
            <a:r>
              <a:rPr lang="en" altLang="ko-KR" b="1" dirty="0"/>
              <a:t>JCR </a:t>
            </a:r>
            <a:r>
              <a:rPr lang="ko-KR" altLang="en-US" b="1" dirty="0"/>
              <a:t>기준</a:t>
            </a:r>
            <a:r>
              <a:rPr lang="en-US" altLang="ko-KR" b="1" dirty="0"/>
              <a:t>):</a:t>
            </a:r>
            <a:r>
              <a:rPr lang="ko-KR" altLang="en-US" dirty="0"/>
              <a:t> </a:t>
            </a:r>
            <a:r>
              <a:rPr lang="en" altLang="ko-KR" dirty="0" err="1"/>
              <a:t>arXiv</a:t>
            </a:r>
            <a:r>
              <a:rPr lang="en" altLang="ko-KR" dirty="0"/>
              <a:t> </a:t>
            </a:r>
            <a:r>
              <a:rPr lang="ko-KR" altLang="en-US" dirty="0"/>
              <a:t>자체는 </a:t>
            </a:r>
            <a:r>
              <a:rPr lang="ko-KR" altLang="en-US" b="1" dirty="0"/>
              <a:t>동료심사를 거치지 않는 저장소</a:t>
            </a:r>
            <a:r>
              <a:rPr lang="ko-KR" altLang="en-US" dirty="0"/>
              <a:t>이므로 </a:t>
            </a:r>
            <a:r>
              <a:rPr lang="en" altLang="ko-KR" dirty="0"/>
              <a:t>SCI/SCIE </a:t>
            </a:r>
            <a:r>
              <a:rPr lang="ko-KR" altLang="en-US" dirty="0"/>
              <a:t>등의 </a:t>
            </a:r>
            <a:r>
              <a:rPr lang="en" altLang="ko-KR" b="1" dirty="0"/>
              <a:t>JCR </a:t>
            </a:r>
            <a:r>
              <a:rPr lang="ko-KR" altLang="en-US" b="1" dirty="0"/>
              <a:t>등재 저널이 아닙니다</a:t>
            </a:r>
            <a:r>
              <a:rPr lang="en-US" altLang="ko-KR" dirty="0"/>
              <a:t>. </a:t>
            </a:r>
            <a:r>
              <a:rPr lang="ko-KR" altLang="en-US" dirty="0"/>
              <a:t>다만 투고된 저널인 </a:t>
            </a:r>
            <a:r>
              <a:rPr lang="en" altLang="ko-KR" dirty="0"/>
              <a:t>Elsevier </a:t>
            </a:r>
            <a:r>
              <a:rPr lang="en" altLang="ko-KR" i="1" dirty="0"/>
              <a:t>Internet of Things</a:t>
            </a:r>
            <a:r>
              <a:rPr lang="ko-KR" altLang="en-US" dirty="0"/>
              <a:t>는 **</a:t>
            </a:r>
            <a:r>
              <a:rPr lang="en" altLang="ko-KR" dirty="0"/>
              <a:t>SCIE (Science Citation Index Expanded)**</a:t>
            </a:r>
            <a:r>
              <a:rPr lang="ko-KR" altLang="en-US" dirty="0" err="1"/>
              <a:t>에</a:t>
            </a:r>
            <a:r>
              <a:rPr lang="ko-KR" altLang="en-US" dirty="0"/>
              <a:t> 등재된 정식 학술지입니다 </a:t>
            </a:r>
            <a:r>
              <a:rPr lang="en-US" altLang="ko-KR" dirty="0"/>
              <a:t>. </a:t>
            </a:r>
            <a:r>
              <a:rPr lang="ko-KR" altLang="en-US" dirty="0"/>
              <a:t>실제 </a:t>
            </a:r>
            <a:r>
              <a:rPr lang="en" altLang="ko-KR" dirty="0"/>
              <a:t>Clarivate </a:t>
            </a:r>
            <a:r>
              <a:rPr lang="en" altLang="ko-KR" b="1" dirty="0"/>
              <a:t>Web of Science</a:t>
            </a:r>
            <a:r>
              <a:rPr lang="en" altLang="ko-KR" dirty="0"/>
              <a:t> </a:t>
            </a:r>
            <a:r>
              <a:rPr lang="ko-KR" altLang="en-US" dirty="0"/>
              <a:t>분류를 보면 </a:t>
            </a:r>
            <a:r>
              <a:rPr lang="en" altLang="ko-KR" i="1" dirty="0"/>
              <a:t>Internet of Things</a:t>
            </a:r>
            <a:r>
              <a:rPr lang="en" altLang="ko-KR" dirty="0"/>
              <a:t> </a:t>
            </a:r>
            <a:r>
              <a:rPr lang="ko-KR" altLang="en-US" dirty="0"/>
              <a:t>저널은 </a:t>
            </a:r>
            <a:r>
              <a:rPr lang="en" altLang="ko-KR" b="1" dirty="0"/>
              <a:t>Telecommunications</a:t>
            </a:r>
            <a:r>
              <a:rPr lang="en" altLang="ko-KR" dirty="0"/>
              <a:t>, </a:t>
            </a:r>
            <a:r>
              <a:rPr lang="en" altLang="ko-KR" b="1" dirty="0"/>
              <a:t>Electrical &amp; Electronic Engineering</a:t>
            </a:r>
            <a:r>
              <a:rPr lang="en" altLang="ko-KR" dirty="0"/>
              <a:t>, </a:t>
            </a:r>
            <a:r>
              <a:rPr lang="en" altLang="ko-KR" b="1" dirty="0"/>
              <a:t>Information Systems</a:t>
            </a:r>
            <a:r>
              <a:rPr lang="en" altLang="ko-KR" dirty="0"/>
              <a:t> </a:t>
            </a:r>
            <a:r>
              <a:rPr lang="ko-KR" altLang="en-US" dirty="0"/>
              <a:t>분야의 </a:t>
            </a:r>
            <a:r>
              <a:rPr lang="en" altLang="ko-KR" b="1" dirty="0"/>
              <a:t>SCIE </a:t>
            </a:r>
            <a:r>
              <a:rPr lang="ko-KR" altLang="en-US" b="1" dirty="0"/>
              <a:t>저널</a:t>
            </a:r>
            <a:r>
              <a:rPr lang="ko-KR" altLang="en-US" dirty="0"/>
              <a:t>로 분류되어 있습니다 </a:t>
            </a:r>
            <a:r>
              <a:rPr lang="en-US" altLang="ko-KR" dirty="0"/>
              <a:t>. </a:t>
            </a:r>
            <a:r>
              <a:rPr lang="ko-KR" altLang="en-US" dirty="0"/>
              <a:t>따라서 만약 이 논문이 해당 저널에 </a:t>
            </a:r>
            <a:r>
              <a:rPr lang="ko-KR" altLang="en-US" b="1" dirty="0"/>
              <a:t>출판 확정</a:t>
            </a:r>
            <a:r>
              <a:rPr lang="ko-KR" altLang="en-US" dirty="0"/>
              <a:t>된다면</a:t>
            </a:r>
            <a:r>
              <a:rPr lang="en-US" altLang="ko-KR" dirty="0"/>
              <a:t>, </a:t>
            </a:r>
            <a:r>
              <a:rPr lang="en" altLang="ko-KR" dirty="0"/>
              <a:t>SCI(E) </a:t>
            </a:r>
            <a:r>
              <a:rPr lang="ko-KR" altLang="en-US" dirty="0"/>
              <a:t>등재 논문이 될 것입니다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3. </a:t>
            </a:r>
            <a:r>
              <a:rPr lang="ko-KR" altLang="en-US" b="1" dirty="0"/>
              <a:t>최신 </a:t>
            </a:r>
            <a:r>
              <a:rPr lang="en" altLang="ko-KR" b="1" dirty="0"/>
              <a:t>Impact Factor:</a:t>
            </a:r>
            <a:r>
              <a:rPr lang="en" altLang="ko-KR" dirty="0"/>
              <a:t> </a:t>
            </a:r>
            <a:r>
              <a:rPr lang="en" altLang="ko-KR" i="1" dirty="0"/>
              <a:t>Internet of Things</a:t>
            </a:r>
            <a:r>
              <a:rPr lang="en" altLang="ko-KR" dirty="0"/>
              <a:t> (Elsevier) </a:t>
            </a:r>
            <a:r>
              <a:rPr lang="ko-KR" altLang="en-US" dirty="0"/>
              <a:t>저널은 </a:t>
            </a:r>
            <a:r>
              <a:rPr lang="en" altLang="ko-KR" b="1" dirty="0"/>
              <a:t>JCR </a:t>
            </a:r>
            <a:r>
              <a:rPr lang="ko-KR" altLang="en-US" b="1" dirty="0"/>
              <a:t>최신 </a:t>
            </a:r>
            <a:r>
              <a:rPr lang="en" altLang="ko-KR" b="1" dirty="0"/>
              <a:t>Impact Factor</a:t>
            </a:r>
            <a:r>
              <a:rPr lang="ko-KR" altLang="en-US" b="1" dirty="0" err="1"/>
              <a:t>를</a:t>
            </a:r>
            <a:r>
              <a:rPr lang="ko-KR" altLang="en-US" b="1" dirty="0"/>
              <a:t> 보유</a:t>
            </a:r>
            <a:r>
              <a:rPr lang="ko-KR" altLang="en-US" dirty="0"/>
              <a:t>하고 있습니다</a:t>
            </a:r>
            <a:r>
              <a:rPr lang="en-US" altLang="ko-KR" dirty="0"/>
              <a:t>. </a:t>
            </a:r>
            <a:r>
              <a:rPr lang="ko-KR" altLang="en-US" dirty="0"/>
              <a:t>최신 </a:t>
            </a:r>
            <a:r>
              <a:rPr lang="en" altLang="ko-KR" dirty="0"/>
              <a:t>JCR(2023</a:t>
            </a:r>
            <a:r>
              <a:rPr lang="ko-KR" altLang="en-US" dirty="0"/>
              <a:t>년 기준</a:t>
            </a:r>
            <a:r>
              <a:rPr lang="en-US" altLang="ko-KR" dirty="0"/>
              <a:t>) </a:t>
            </a:r>
            <a:r>
              <a:rPr lang="ko-KR" altLang="en-US" dirty="0"/>
              <a:t>자료에 따르면 이 저널의 </a:t>
            </a:r>
            <a:r>
              <a:rPr lang="en" altLang="ko-KR" dirty="0"/>
              <a:t>Impact Factor</a:t>
            </a:r>
            <a:r>
              <a:rPr lang="ko-KR" altLang="en-US" dirty="0"/>
              <a:t>는 </a:t>
            </a:r>
            <a:r>
              <a:rPr lang="ko-KR" altLang="en-US" b="1" dirty="0"/>
              <a:t>약 </a:t>
            </a:r>
            <a:r>
              <a:rPr lang="en-US" altLang="ko-KR" b="1" dirty="0"/>
              <a:t>8.73</a:t>
            </a:r>
            <a:r>
              <a:rPr lang="ko-KR" altLang="en-US" dirty="0"/>
              <a:t>입니다 </a:t>
            </a:r>
            <a:r>
              <a:rPr lang="en-US" altLang="ko-KR" dirty="0"/>
              <a:t>. (</a:t>
            </a:r>
            <a:r>
              <a:rPr lang="ko-KR" altLang="en-US" dirty="0"/>
              <a:t>이 수치는 </a:t>
            </a:r>
            <a:r>
              <a:rPr lang="en-US" altLang="ko-KR" dirty="0"/>
              <a:t>2024</a:t>
            </a:r>
            <a:r>
              <a:rPr lang="ko-KR" altLang="en-US" dirty="0"/>
              <a:t>년에 공표된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" altLang="ko-KR" dirty="0"/>
              <a:t>JCR </a:t>
            </a:r>
            <a:r>
              <a:rPr lang="ko-KR" altLang="en-US" dirty="0"/>
              <a:t>기준 </a:t>
            </a:r>
            <a:r>
              <a:rPr lang="en" altLang="ko-KR" dirty="0"/>
              <a:t>Impact Factor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예년 대비 상승한 값입니다</a:t>
            </a:r>
            <a:r>
              <a:rPr lang="en-US" altLang="ko-KR" dirty="0"/>
              <a:t>.) </a:t>
            </a:r>
            <a:r>
              <a:rPr lang="ko-KR" altLang="en-US" dirty="0"/>
              <a:t>참고로 </a:t>
            </a:r>
            <a:r>
              <a:rPr lang="en" altLang="ko-KR" dirty="0"/>
              <a:t>Elsevier </a:t>
            </a:r>
            <a:r>
              <a:rPr lang="ko-KR" altLang="en-US" dirty="0"/>
              <a:t>제공 정보에서는 이전 영향력 지표로서 </a:t>
            </a:r>
            <a:r>
              <a:rPr lang="en-US" altLang="ko-KR" dirty="0"/>
              <a:t>5</a:t>
            </a:r>
            <a:r>
              <a:rPr lang="ko-KR" altLang="en-US" dirty="0"/>
              <a:t>년 </a:t>
            </a:r>
            <a:r>
              <a:rPr lang="en" altLang="ko-KR" dirty="0"/>
              <a:t>IF 6.2, </a:t>
            </a:r>
            <a:r>
              <a:rPr lang="ko-KR" altLang="en-US" dirty="0"/>
              <a:t>당시 연도 </a:t>
            </a:r>
            <a:r>
              <a:rPr lang="en" altLang="ko-KR" dirty="0"/>
              <a:t>IF 6.0 </a:t>
            </a:r>
            <a:r>
              <a:rPr lang="ko-KR" altLang="en-US" dirty="0"/>
              <a:t>등을 명시하고 있었지만 </a:t>
            </a:r>
            <a:r>
              <a:rPr lang="en-US" altLang="ko-KR" dirty="0"/>
              <a:t>, </a:t>
            </a:r>
            <a:r>
              <a:rPr lang="ko-KR" altLang="en-US" b="1" dirty="0"/>
              <a:t>가장 최신의 공식 </a:t>
            </a:r>
            <a:r>
              <a:rPr lang="en" altLang="ko-KR" b="1" dirty="0"/>
              <a:t>IF</a:t>
            </a:r>
            <a:r>
              <a:rPr lang="ko-KR" altLang="en-US" b="1" dirty="0"/>
              <a:t>는 </a:t>
            </a:r>
            <a:r>
              <a:rPr lang="en-US" altLang="ko-KR" b="1" dirty="0"/>
              <a:t>8</a:t>
            </a:r>
            <a:r>
              <a:rPr lang="ko-KR" altLang="en-US" b="1" dirty="0" err="1"/>
              <a:t>점대</a:t>
            </a:r>
            <a:r>
              <a:rPr lang="ko-KR" altLang="en-US" dirty="0" err="1"/>
              <a:t>로</a:t>
            </a:r>
            <a:r>
              <a:rPr lang="ko-KR" altLang="en-US" dirty="0"/>
              <a:t> 상승한 상황입니다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b="1" dirty="0"/>
              <a:t>현재까지의 인용 횟수</a:t>
            </a:r>
            <a:r>
              <a:rPr lang="en-US" altLang="ko-KR" b="1" dirty="0"/>
              <a:t>:</a:t>
            </a:r>
            <a:r>
              <a:rPr lang="ko-KR" altLang="en-US" dirty="0"/>
              <a:t> 이 논문은 </a:t>
            </a:r>
            <a:r>
              <a:rPr lang="en-US" altLang="ko-KR" b="1" dirty="0"/>
              <a:t>2024</a:t>
            </a:r>
            <a:r>
              <a:rPr lang="ko-KR" altLang="en-US" b="1" dirty="0"/>
              <a:t>년 </a:t>
            </a:r>
            <a:r>
              <a:rPr lang="en-US" altLang="ko-KR" b="1" dirty="0"/>
              <a:t>12</a:t>
            </a:r>
            <a:r>
              <a:rPr lang="ko-KR" altLang="en-US" b="1" dirty="0"/>
              <a:t>월에 공개된 최신 연구</a:t>
            </a:r>
            <a:r>
              <a:rPr lang="ko-KR" altLang="en-US" dirty="0"/>
              <a:t>로서</a:t>
            </a:r>
            <a:r>
              <a:rPr lang="en-US" altLang="ko-KR" dirty="0"/>
              <a:t>, </a:t>
            </a:r>
            <a:r>
              <a:rPr lang="ko-KR" altLang="en-US" b="1" dirty="0"/>
              <a:t>현재까지 다른 논문에서 인용된 횟수가 거의 없는 상태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실제 </a:t>
            </a:r>
            <a:r>
              <a:rPr lang="en" altLang="ko-KR" dirty="0"/>
              <a:t>Google Scholar</a:t>
            </a:r>
            <a:r>
              <a:rPr lang="ko-KR" altLang="en-US" dirty="0" err="1"/>
              <a:t>에</a:t>
            </a:r>
            <a:r>
              <a:rPr lang="ko-KR" altLang="en-US" dirty="0"/>
              <a:t> 등재된 해당 논문 정보에는 </a:t>
            </a:r>
            <a:r>
              <a:rPr lang="ko-KR" altLang="en-US" b="1" dirty="0"/>
              <a:t>인용 수가 </a:t>
            </a:r>
            <a:r>
              <a:rPr lang="en-US" altLang="ko-KR" b="1" dirty="0"/>
              <a:t>0</a:t>
            </a:r>
            <a:r>
              <a:rPr lang="ko-KR" altLang="en-US" b="1" dirty="0" err="1"/>
              <a:t>으로</a:t>
            </a:r>
            <a:r>
              <a:rPr lang="ko-KR" altLang="en-US" b="1" dirty="0"/>
              <a:t> 표시</a:t>
            </a:r>
            <a:r>
              <a:rPr lang="ko-KR" altLang="en-US" dirty="0"/>
              <a:t>되어 있으며 </a:t>
            </a:r>
            <a:r>
              <a:rPr lang="en-US" altLang="ko-KR" dirty="0"/>
              <a:t>, </a:t>
            </a:r>
            <a:r>
              <a:rPr lang="en" altLang="ko-KR" dirty="0"/>
              <a:t>Semantic Scholar </a:t>
            </a:r>
            <a:r>
              <a:rPr lang="ko-KR" altLang="en-US" dirty="0"/>
              <a:t>등에서도 </a:t>
            </a:r>
            <a:r>
              <a:rPr lang="ko-KR" altLang="en-US" b="1" dirty="0"/>
              <a:t>아직 인용 기록이 확인되지 않습니다</a:t>
            </a:r>
            <a:r>
              <a:rPr lang="en-US" altLang="ko-KR" dirty="0"/>
              <a:t>. (2025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현재 기준</a:t>
            </a:r>
            <a:r>
              <a:rPr lang="en-US" altLang="ko-KR" dirty="0"/>
              <a:t>) </a:t>
            </a:r>
            <a:r>
              <a:rPr lang="ko-KR" altLang="en-US" dirty="0"/>
              <a:t>이는 논문이 공개된 지 얼마 지나지 않았고 아직 정식 출판이 이루어지지 않았기 때문으로 보입니다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FB1E9-EFD8-C8EE-7C8D-762DDFA8A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75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9685-7F23-F9A1-1D80-B69453E4A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B18B73-F5F0-7CEE-9B5E-2F8C8C15C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804AA-160E-1CA6-8E8E-F3A911BCF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본 연구가 진행된 배경을 말씀드리겠습니다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최근 도시화가 빠르게 진행되면서 차량의 수는 계속해서 증가하고 있습니다</a:t>
            </a:r>
            <a:r>
              <a:rPr lang="en-US" altLang="ko-KR" dirty="0"/>
              <a:t>. </a:t>
            </a:r>
            <a:r>
              <a:rPr lang="ko-KR" altLang="en-US" dirty="0"/>
              <a:t>하지만 주차 공간은 그에 비해 한정되어 있고</a:t>
            </a:r>
            <a:r>
              <a:rPr lang="en-US" altLang="ko-KR" dirty="0"/>
              <a:t>, </a:t>
            </a:r>
            <a:r>
              <a:rPr lang="ko-KR" altLang="en-US" dirty="0"/>
              <a:t>이로 인해 </a:t>
            </a:r>
            <a:r>
              <a:rPr lang="ko-KR" altLang="en-US" b="1" dirty="0"/>
              <a:t>주차 공간 부족 문제</a:t>
            </a:r>
            <a:r>
              <a:rPr lang="ko-KR" altLang="en-US" dirty="0"/>
              <a:t>가 사회적 이슈로 떠오르고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특히 차량을 주차하기 위해 불필요하게 도로를 순환하는 경우가 많아지면서</a:t>
            </a:r>
            <a:r>
              <a:rPr lang="en-US" altLang="ko-KR" dirty="0"/>
              <a:t>, </a:t>
            </a:r>
            <a:r>
              <a:rPr lang="ko-KR" altLang="en-US" b="1" dirty="0"/>
              <a:t>교통 체증</a:t>
            </a:r>
            <a:r>
              <a:rPr lang="en-US" altLang="ko-KR" dirty="0"/>
              <a:t>, </a:t>
            </a:r>
            <a:r>
              <a:rPr lang="ko-KR" altLang="en-US" b="1" dirty="0"/>
              <a:t>탄소 배출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b="1" dirty="0"/>
              <a:t>시간 낭비</a:t>
            </a:r>
            <a:r>
              <a:rPr lang="ko-KR" altLang="en-US" dirty="0"/>
              <a:t>로 이어지는 부작용이 생기고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기존의 주차관리 시스템은 주로 센서 기반으로 구성되어 있습니다</a:t>
            </a:r>
            <a:r>
              <a:rPr lang="en-US" altLang="ko-KR" dirty="0"/>
              <a:t>. </a:t>
            </a:r>
            <a:r>
              <a:rPr lang="ko-KR" altLang="en-US" dirty="0"/>
              <a:t>그러나 센서 시스템은 설치 및 유지비용이 높고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b="1" dirty="0"/>
              <a:t>야외 주차장</a:t>
            </a:r>
            <a:r>
              <a:rPr lang="ko-KR" altLang="en-US" dirty="0"/>
              <a:t>의 경우에는 </a:t>
            </a:r>
            <a:r>
              <a:rPr lang="ko-KR" altLang="en-US" b="1" dirty="0"/>
              <a:t>기상 변화나 외부 환경 요인</a:t>
            </a:r>
            <a:r>
              <a:rPr lang="ko-KR" altLang="en-US" dirty="0"/>
              <a:t>으로 인해 </a:t>
            </a:r>
            <a:r>
              <a:rPr lang="ko-KR" altLang="en-US" b="1" dirty="0"/>
              <a:t>정확도가 떨어지거나 설치가 제한적</a:t>
            </a:r>
            <a:r>
              <a:rPr lang="ko-KR" altLang="en-US" dirty="0"/>
              <a:t>이라는 문제점이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이러한 한계를 극복하기 위해</a:t>
            </a:r>
            <a:r>
              <a:rPr lang="en-US" altLang="ko-KR" dirty="0"/>
              <a:t>, </a:t>
            </a:r>
            <a:r>
              <a:rPr lang="ko-KR" altLang="en-US" dirty="0"/>
              <a:t>최근에는 </a:t>
            </a:r>
            <a:r>
              <a:rPr lang="ko-KR" altLang="en-US" b="1" dirty="0"/>
              <a:t>영상 기반 </a:t>
            </a:r>
            <a:r>
              <a:rPr lang="en" altLang="ko-KR" b="1" dirty="0"/>
              <a:t>AI </a:t>
            </a:r>
            <a:r>
              <a:rPr lang="ko-KR" altLang="en-US" b="1" dirty="0"/>
              <a:t>분석 기술</a:t>
            </a:r>
            <a:r>
              <a:rPr lang="ko-KR" altLang="en-US" dirty="0"/>
              <a:t>이 주목받고 있습니다</a:t>
            </a:r>
            <a:r>
              <a:rPr lang="en-US" altLang="ko-KR" dirty="0"/>
              <a:t>. </a:t>
            </a:r>
            <a:r>
              <a:rPr lang="ko-KR" altLang="en-US" dirty="0"/>
              <a:t>특히 많은 주차장이 이미 </a:t>
            </a:r>
            <a:r>
              <a:rPr lang="en" altLang="ko-KR" dirty="0"/>
              <a:t>CCTV</a:t>
            </a:r>
            <a:r>
              <a:rPr lang="ko-KR" altLang="en-US" dirty="0" err="1"/>
              <a:t>를</a:t>
            </a:r>
            <a:r>
              <a:rPr lang="ko-KR" altLang="en-US" dirty="0"/>
              <a:t> 설치하고 있다는 점에서</a:t>
            </a:r>
            <a:r>
              <a:rPr lang="en-US" altLang="ko-KR" dirty="0"/>
              <a:t>, </a:t>
            </a:r>
            <a:r>
              <a:rPr lang="ko-KR" altLang="en-US" b="1" dirty="0"/>
              <a:t>딥러닝 기반 객체 탐지 모델</a:t>
            </a:r>
            <a:r>
              <a:rPr lang="ko-KR" altLang="en-US" dirty="0"/>
              <a:t>을 활용하면 효율적인 주차 관리를 실현할 수 있을 것으로 기대됩니다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04E12C-C88E-F1AC-EC6D-A59395EF8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5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B402D-34CA-A7EF-73F7-8383BCF8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38F47B-BCEF-6795-F28D-B356CCE0E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0A1B55-1862-A035-EE17-FA6C0188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영상 기반 주차 관리는 단순히 </a:t>
            </a:r>
            <a:r>
              <a:rPr lang="en" altLang="ko-KR" dirty="0"/>
              <a:t>CCTV</a:t>
            </a:r>
            <a:r>
              <a:rPr lang="ko-KR" altLang="en-US" dirty="0"/>
              <a:t>만 설치한다고 해결되는 것은 아닙니다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영상에는 </a:t>
            </a:r>
            <a:r>
              <a:rPr lang="ko-KR" altLang="en-US" b="1" dirty="0"/>
              <a:t>그림자</a:t>
            </a:r>
            <a:r>
              <a:rPr lang="en-US" altLang="ko-KR" b="1" dirty="0"/>
              <a:t>, </a:t>
            </a:r>
            <a:r>
              <a:rPr lang="ko-KR" altLang="en-US" b="1" dirty="0"/>
              <a:t>조명 변화</a:t>
            </a:r>
            <a:r>
              <a:rPr lang="en-US" altLang="ko-KR" b="1" dirty="0"/>
              <a:t>, </a:t>
            </a:r>
            <a:r>
              <a:rPr lang="ko-KR" altLang="en-US" b="1" dirty="0"/>
              <a:t>눈</a:t>
            </a:r>
            <a:r>
              <a:rPr lang="en-US" altLang="ko-KR" b="1" dirty="0"/>
              <a:t>·</a:t>
            </a:r>
            <a:r>
              <a:rPr lang="ko-KR" altLang="en-US" b="1" dirty="0"/>
              <a:t>비 등의 날씨 요인</a:t>
            </a:r>
            <a:r>
              <a:rPr lang="ko-KR" altLang="en-US" dirty="0"/>
              <a:t>들이 많기 때문에 </a:t>
            </a:r>
            <a:r>
              <a:rPr lang="ko-KR" altLang="en-US" b="1" dirty="0"/>
              <a:t>탐지 정확도</a:t>
            </a:r>
            <a:r>
              <a:rPr lang="ko-KR" altLang="en-US" dirty="0"/>
              <a:t>에 영향을 줄 수 있고</a:t>
            </a:r>
            <a:r>
              <a:rPr lang="en-US" altLang="ko-KR" dirty="0"/>
              <a:t>, </a:t>
            </a:r>
            <a:r>
              <a:rPr lang="ko-KR" altLang="en-US" b="1" dirty="0"/>
              <a:t>차량과 주변 환경을 구분하기 어려운 경우</a:t>
            </a:r>
            <a:r>
              <a:rPr lang="ko-KR" altLang="en-US" dirty="0"/>
              <a:t>도 많습니다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또한 차량이 실제로 차지하고 있는 </a:t>
            </a:r>
            <a:r>
              <a:rPr lang="ko-KR" altLang="en-US" b="1" dirty="0"/>
              <a:t>정확한 위치와 경계를 탐지</a:t>
            </a:r>
            <a:r>
              <a:rPr lang="ko-KR" altLang="en-US" dirty="0"/>
              <a:t>해야 하는데</a:t>
            </a:r>
            <a:r>
              <a:rPr lang="en-US" altLang="ko-KR" dirty="0"/>
              <a:t>, </a:t>
            </a:r>
            <a:r>
              <a:rPr lang="ko-KR" altLang="en-US" dirty="0"/>
              <a:t>이를 위해서는 영상 내에서 </a:t>
            </a:r>
            <a:r>
              <a:rPr lang="ko-KR" altLang="en-US" b="1" dirty="0"/>
              <a:t>정밀한 </a:t>
            </a:r>
            <a:r>
              <a:rPr lang="en" altLang="ko-KR" b="1" dirty="0"/>
              <a:t>ROI(</a:t>
            </a:r>
            <a:r>
              <a:rPr lang="ko-KR" altLang="en-US" b="1" dirty="0"/>
              <a:t>관심 영역</a:t>
            </a:r>
            <a:r>
              <a:rPr lang="en-US" altLang="ko-KR" b="1" dirty="0"/>
              <a:t>) </a:t>
            </a:r>
            <a:r>
              <a:rPr lang="ko-KR" altLang="en-US" b="1" dirty="0"/>
              <a:t>설정</a:t>
            </a:r>
            <a:r>
              <a:rPr lang="ko-KR" altLang="en-US" dirty="0"/>
              <a:t>이 매우 중요합니다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본 연구에서는 이러한 문제를 해결하기 위해</a:t>
            </a:r>
            <a:r>
              <a:rPr lang="en-US" altLang="ko-KR" dirty="0"/>
              <a:t>, </a:t>
            </a:r>
            <a:r>
              <a:rPr lang="en" altLang="ko-KR" b="1" dirty="0"/>
              <a:t>YOLOv8</a:t>
            </a:r>
            <a:r>
              <a:rPr lang="ko-KR" altLang="en-US" b="1" dirty="0" err="1"/>
              <a:t>부터</a:t>
            </a:r>
            <a:r>
              <a:rPr lang="ko-KR" altLang="en-US" b="1" dirty="0"/>
              <a:t> </a:t>
            </a:r>
            <a:r>
              <a:rPr lang="en" altLang="ko-KR" b="1" dirty="0"/>
              <a:t>YOLOv11</a:t>
            </a:r>
            <a:r>
              <a:rPr lang="ko-KR" altLang="en-US" b="1" dirty="0"/>
              <a:t>까지 최신 객체 탐지 모델을 적용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여기에 </a:t>
            </a:r>
            <a:r>
              <a:rPr lang="ko-KR" altLang="en-US" b="1" dirty="0"/>
              <a:t>픽셀 단위의 </a:t>
            </a:r>
            <a:r>
              <a:rPr lang="en" altLang="ko-KR" b="1" dirty="0"/>
              <a:t>ROI </a:t>
            </a:r>
            <a:r>
              <a:rPr lang="ko-KR" altLang="en-US" b="1" dirty="0"/>
              <a:t>설정 기법</a:t>
            </a:r>
            <a:r>
              <a:rPr lang="ko-KR" altLang="en-US" dirty="0"/>
              <a:t>을 더해 </a:t>
            </a:r>
            <a:r>
              <a:rPr lang="ko-KR" altLang="en-US" b="1" dirty="0"/>
              <a:t>탐지의 정밀도를 높이고 </a:t>
            </a:r>
            <a:r>
              <a:rPr lang="ko-KR" altLang="en-US" b="1" dirty="0" err="1"/>
              <a:t>오탐률을</a:t>
            </a:r>
            <a:r>
              <a:rPr lang="ko-KR" altLang="en-US" b="1" dirty="0"/>
              <a:t> 줄이는 전략</a:t>
            </a:r>
            <a:r>
              <a:rPr lang="ko-KR" altLang="en-US" dirty="0"/>
              <a:t>을 제안합니다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다양한 환경에서도 </a:t>
            </a:r>
            <a:r>
              <a:rPr lang="ko-KR" altLang="en-US" b="1" dirty="0"/>
              <a:t>정확하면서도 실시간에 가까운 차량 점유 탐지 시스템</a:t>
            </a:r>
            <a:r>
              <a:rPr lang="ko-KR" altLang="en-US" dirty="0"/>
              <a:t>을 구현하는 것이 본 연구의 주요 목적입니다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7A5F2-05EC-69AF-13E6-25DFF91810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358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C3A-6E98-A112-7E89-E090C3E4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64F0A2-E33E-2E97-6477-3B162698C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CD66C7-6C9A-0D7E-2FD9-ECD61DE12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dirty="0"/>
              <a:t>저희가 제안한 </a:t>
            </a:r>
            <a:r>
              <a:rPr lang="en" altLang="ko-KR" dirty="0"/>
              <a:t>AI </a:t>
            </a:r>
            <a:r>
              <a:rPr lang="ko-KR" altLang="en-US" dirty="0"/>
              <a:t>기반 주차관리 시스템의 전체 흐름도입니다</a:t>
            </a:r>
            <a:r>
              <a:rPr lang="en-US" altLang="ko-KR" dirty="0"/>
              <a:t>. </a:t>
            </a:r>
            <a:r>
              <a:rPr lang="ko-KR" altLang="en-US" dirty="0"/>
              <a:t>맨 먼저</a:t>
            </a:r>
            <a:r>
              <a:rPr lang="en-US" altLang="ko-KR" dirty="0"/>
              <a:t>, </a:t>
            </a:r>
            <a:r>
              <a:rPr lang="en" altLang="ko-KR" dirty="0"/>
              <a:t>CCTV</a:t>
            </a:r>
            <a:r>
              <a:rPr lang="ko-KR" altLang="en-US" dirty="0"/>
              <a:t>나 </a:t>
            </a:r>
            <a:r>
              <a:rPr lang="ko-KR" altLang="en-US" dirty="0" err="1"/>
              <a:t>드론</a:t>
            </a:r>
            <a:r>
              <a:rPr lang="ko-KR" altLang="en-US" dirty="0"/>
              <a:t> 등의 디바이스를 통해 실외 주차장의 실시간 영상이 수집됩니다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" altLang="ko-KR" dirty="0"/>
              <a:t>YOLOv8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까지의 최신 객체 탐지 모델을 통해 차량을 탐지하고</a:t>
            </a:r>
            <a:r>
              <a:rPr lang="en-US" altLang="ko-KR" dirty="0"/>
              <a:t>, </a:t>
            </a:r>
            <a:r>
              <a:rPr lang="en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 </a:t>
            </a:r>
            <a:r>
              <a:rPr lang="ko-KR" altLang="en-US" dirty="0"/>
              <a:t>이후 핵심 기술인 </a:t>
            </a:r>
            <a:r>
              <a:rPr lang="en" altLang="ko-KR" dirty="0"/>
              <a:t>Pixel-wise ROI Selection</a:t>
            </a:r>
            <a:r>
              <a:rPr lang="ko-KR" altLang="en-US" dirty="0"/>
              <a:t>을 통해 주차공간의 실제 영역과 탐지된 차량의 위치를 픽셀 단위로 비교하여 점유 여부를 판단합니다</a:t>
            </a:r>
            <a:r>
              <a:rPr lang="en-US" altLang="ko-KR" dirty="0"/>
              <a:t>. </a:t>
            </a:r>
            <a:r>
              <a:rPr lang="ko-KR" altLang="en-US" dirty="0"/>
              <a:t>최종적으로는 점유된 공간은 빨간색</a:t>
            </a:r>
            <a:r>
              <a:rPr lang="en-US" altLang="ko-KR" dirty="0"/>
              <a:t>, </a:t>
            </a:r>
            <a:r>
              <a:rPr lang="ko-KR" altLang="en-US" dirty="0"/>
              <a:t>비어 있는 공간은 초록색 등으로 </a:t>
            </a:r>
            <a:r>
              <a:rPr lang="ko-KR" altLang="en-US" dirty="0" err="1"/>
              <a:t>시각화되어</a:t>
            </a:r>
            <a:r>
              <a:rPr lang="ko-KR" altLang="en-US" dirty="0"/>
              <a:t> 사용자에게 직관적으로 주차 현황을 보여주게 됩니다</a:t>
            </a:r>
            <a:r>
              <a:rPr lang="en-US" altLang="ko-KR" dirty="0"/>
              <a:t>. 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56727-9B7A-498E-18C7-87C42DCE18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7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BE2AD-794D-C317-28A2-A76341DE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9C760-4578-B36F-874F-0D4AA1DB3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F79345-02BE-D979-996C-D68C9AC6A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ko-KR" altLang="en-US" dirty="0"/>
              <a:t>저희가 제안한 </a:t>
            </a:r>
            <a:r>
              <a:rPr lang="en" altLang="ko-KR" dirty="0"/>
              <a:t>AI </a:t>
            </a:r>
            <a:r>
              <a:rPr lang="ko-KR" altLang="en-US" dirty="0"/>
              <a:t>기반 주차관리 시스템의 전체 흐름도입니다</a:t>
            </a:r>
            <a:r>
              <a:rPr lang="en-US" altLang="ko-KR" dirty="0"/>
              <a:t>. </a:t>
            </a:r>
            <a:r>
              <a:rPr lang="ko-KR" altLang="en-US" dirty="0"/>
              <a:t>맨 먼저</a:t>
            </a:r>
            <a:r>
              <a:rPr lang="en-US" altLang="ko-KR" dirty="0"/>
              <a:t>, </a:t>
            </a:r>
            <a:r>
              <a:rPr lang="en" altLang="ko-KR" dirty="0"/>
              <a:t>CCTV</a:t>
            </a:r>
            <a:r>
              <a:rPr lang="ko-KR" altLang="en-US" dirty="0"/>
              <a:t>나 </a:t>
            </a:r>
            <a:r>
              <a:rPr lang="ko-KR" altLang="en-US" dirty="0" err="1"/>
              <a:t>드론</a:t>
            </a:r>
            <a:r>
              <a:rPr lang="ko-KR" altLang="en-US" dirty="0"/>
              <a:t> 등의 디바이스를 통해 실외 주차장의 실시간 영상이 수집됩니다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</a:t>
            </a:r>
            <a:r>
              <a:rPr lang="en" altLang="ko-KR" dirty="0"/>
              <a:t>YOLOv8</a:t>
            </a:r>
            <a:r>
              <a:rPr lang="ko-KR" altLang="en-US" dirty="0" err="1"/>
              <a:t>부터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까지의 최신 객체 탐지 모델을 통해 차량을 탐지하고</a:t>
            </a:r>
            <a:r>
              <a:rPr lang="en-US" altLang="ko-KR" dirty="0"/>
              <a:t>, </a:t>
            </a:r>
            <a:r>
              <a:rPr lang="en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 </a:t>
            </a:r>
            <a:r>
              <a:rPr lang="ko-KR" altLang="en-US" dirty="0"/>
              <a:t>이후 핵심 기술인 </a:t>
            </a:r>
            <a:r>
              <a:rPr lang="en" altLang="ko-KR" dirty="0"/>
              <a:t>Pixel-wise ROI Selection</a:t>
            </a:r>
            <a:r>
              <a:rPr lang="ko-KR" altLang="en-US" dirty="0"/>
              <a:t>을 통해 주차공간의 실제 영역과 탐지된 차량의 위치를 픽셀 단위로 비교하여 점유 여부를 판단합니다</a:t>
            </a:r>
            <a:r>
              <a:rPr lang="en-US" altLang="ko-KR" dirty="0"/>
              <a:t>. </a:t>
            </a:r>
            <a:r>
              <a:rPr lang="ko-KR" altLang="en-US" dirty="0"/>
              <a:t>최종적으로는 점유된 공간은 빨간색</a:t>
            </a:r>
            <a:r>
              <a:rPr lang="en-US" altLang="ko-KR" dirty="0"/>
              <a:t>, </a:t>
            </a:r>
            <a:r>
              <a:rPr lang="ko-KR" altLang="en-US" dirty="0"/>
              <a:t>비어 있는 공간은 초록색 등으로 </a:t>
            </a:r>
            <a:r>
              <a:rPr lang="ko-KR" altLang="en-US" dirty="0" err="1"/>
              <a:t>시각화되어</a:t>
            </a:r>
            <a:r>
              <a:rPr lang="ko-KR" altLang="en-US" dirty="0"/>
              <a:t> 사용자에게 직관적으로 주차 현황을 보여주게 됩니다</a:t>
            </a:r>
            <a:r>
              <a:rPr lang="en-US" altLang="ko-KR" dirty="0"/>
              <a:t>. 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8D4538-1570-E049-4450-0BB84D9AD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DBBC22-C944-46CC-B224-F57B82CD79F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58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56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329820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9" name="슬라이드 번호 개체 틀 5"/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F254D-D485-4424-B9F6-B67A605DDF19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95376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310797-E8F0-33FF-3EAC-DF0D297E0E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02B1F-C918-4EA9-8A71-4A69BA71DD78}" type="slidenum">
              <a:rPr lang="en-GB" altLang="ko-KR" smtClean="0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431357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332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6638" y="1779588"/>
            <a:ext cx="4079631" cy="384016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4F184-09B5-43E3-9B7A-CC3A5F5FC70F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31241096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25000">
                <a:schemeClr val="accent1">
                  <a:lumMod val="100000"/>
                </a:schemeClr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-1" y="-4143"/>
            <a:ext cx="9144000" cy="4182802"/>
          </a:xfrm>
          <a:prstGeom prst="rect">
            <a:avLst/>
          </a:prstGeom>
          <a:noFill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2FF581-74A3-4A97-A84D-A91C762C65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5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9953" y="1206650"/>
            <a:ext cx="8042031" cy="4680000"/>
          </a:xfrm>
        </p:spPr>
        <p:txBody>
          <a:bodyPr/>
          <a:lstStyle>
            <a:lvl1pPr>
              <a:lnSpc>
                <a:spcPct val="150000"/>
              </a:lnSpc>
              <a:defRPr sz="1600">
                <a:latin typeface="Corbel" panose="020B0503020204020204" pitchFamily="34" charset="0"/>
                <a:ea typeface="맑은 고딕" panose="020B0503020000020004" pitchFamily="50" charset="-127"/>
              </a:defRPr>
            </a:lvl1pPr>
            <a:lvl2pPr marL="410318" indent="-167058">
              <a:lnSpc>
                <a:spcPct val="150000"/>
              </a:lnSpc>
              <a:buFont typeface="맑은 고딕" panose="020B0503020000020004" pitchFamily="50" charset="-127"/>
              <a:buChar char="√"/>
              <a:defRPr sz="1400"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>
              <a:lnSpc>
                <a:spcPct val="150000"/>
              </a:lnSpc>
              <a:buFont typeface="Arial" panose="020B0604020202020204" pitchFamily="34" charset="0"/>
              <a:buChar char="•"/>
              <a:defRPr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>
              <a:lnSpc>
                <a:spcPct val="150000"/>
              </a:lnSpc>
              <a:defRPr sz="1200"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B495BD8-64BC-4AE0-B09E-0B743680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5095D5-CF54-4B73-A88B-2E207E090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037ABE-D605-7DC2-CD98-5957AE0F5873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16561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-1"/>
            <a:ext cx="9144000" cy="6116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140892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8A4EB-2A1B-B60E-7C34-379AA946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82893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9BEA91-710F-4DA2-A57A-92029721C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6054"/>
          <a:stretch/>
        </p:blipFill>
        <p:spPr>
          <a:xfrm>
            <a:off x="-1256" y="-3606"/>
            <a:ext cx="9144000" cy="792606"/>
          </a:xfrm>
          <a:prstGeom prst="rect">
            <a:avLst/>
          </a:prstGeom>
        </p:spPr>
      </p:pic>
      <p:sp>
        <p:nvSpPr>
          <p:cNvPr id="4137" name="Rectangle 4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116" y="6560298"/>
            <a:ext cx="117020" cy="11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757623" eaLnBrk="0" hangingPunct="0">
              <a:defRPr sz="738">
                <a:solidFill>
                  <a:srgbClr val="000000"/>
                </a:solidFill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64B02B1F-C918-4EA9-8A71-4A69BA71DD78}" type="slidenum">
              <a:rPr lang="en-GB" altLang="ko-KR"/>
              <a:pPr>
                <a:defRPr/>
              </a:pPr>
              <a:t>‹#›</a:t>
            </a:fld>
            <a:endParaRPr lang="en-GB" altLang="ko-KR" dirty="0"/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008097E2-E215-16CD-58E7-6BD749988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71" r:id="rId2"/>
    <p:sldLayoutId id="2147483772" r:id="rId3"/>
    <p:sldLayoutId id="2147483794" r:id="rId4"/>
    <p:sldLayoutId id="2147483773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FF8754-B9F3-D76F-38C3-B0091EEFC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</a:blip>
          <a:srcRect r="24209"/>
          <a:stretch/>
        </p:blipFill>
        <p:spPr>
          <a:xfrm>
            <a:off x="-1255" y="-3606"/>
            <a:ext cx="7376881" cy="792606"/>
          </a:xfrm>
          <a:custGeom>
            <a:avLst/>
            <a:gdLst>
              <a:gd name="connsiteX0" fmla="*/ 0 w 7376881"/>
              <a:gd name="connsiteY0" fmla="*/ 0 h 792606"/>
              <a:gd name="connsiteX1" fmla="*/ 7376881 w 7376881"/>
              <a:gd name="connsiteY1" fmla="*/ 0 h 792606"/>
              <a:gd name="connsiteX2" fmla="*/ 7335083 w 7376881"/>
              <a:gd name="connsiteY2" fmla="*/ 72101 h 792606"/>
              <a:gd name="connsiteX3" fmla="*/ 6478558 w 7376881"/>
              <a:gd name="connsiteY3" fmla="*/ 773769 h 792606"/>
              <a:gd name="connsiteX4" fmla="*/ 6439960 w 7376881"/>
              <a:gd name="connsiteY4" fmla="*/ 792606 h 792606"/>
              <a:gd name="connsiteX5" fmla="*/ 0 w 7376881"/>
              <a:gd name="connsiteY5" fmla="*/ 792606 h 79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76881" h="792606">
                <a:moveTo>
                  <a:pt x="0" y="0"/>
                </a:moveTo>
                <a:lnTo>
                  <a:pt x="7376881" y="0"/>
                </a:lnTo>
                <a:lnTo>
                  <a:pt x="7335083" y="72101"/>
                </a:lnTo>
                <a:cubicBezTo>
                  <a:pt x="7153136" y="331561"/>
                  <a:pt x="6859280" y="569153"/>
                  <a:pt x="6478558" y="773769"/>
                </a:cubicBezTo>
                <a:lnTo>
                  <a:pt x="6439960" y="792606"/>
                </a:lnTo>
                <a:lnTo>
                  <a:pt x="0" y="792606"/>
                </a:lnTo>
                <a:close/>
              </a:path>
            </a:pathLst>
          </a:custGeom>
        </p:spPr>
      </p:pic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39971" y="65100"/>
            <a:ext cx="8042031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E501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  <p:sp>
        <p:nvSpPr>
          <p:cNvPr id="1031" name="Rectangle 10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455" y="1149000"/>
            <a:ext cx="8016997" cy="4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0"/>
            <a:r>
              <a:rPr lang="en-US" altLang="ko-KR" dirty="0"/>
              <a:t>Second level, etc.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CADA37-7BDD-4B7C-8BAC-B00D343C19E7}"/>
              </a:ext>
            </a:extLst>
          </p:cNvPr>
          <p:cNvCxnSpPr>
            <a:cxnSpLocks/>
          </p:cNvCxnSpPr>
          <p:nvPr userDrawn="1"/>
        </p:nvCxnSpPr>
        <p:spPr>
          <a:xfrm>
            <a:off x="0" y="789000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591A48D-7862-4BD3-BDC0-4940E5CAC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396649"/>
            <a:ext cx="1495572" cy="27675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7EA2C-9563-3A9C-CD52-0AE019419479}"/>
              </a:ext>
            </a:extLst>
          </p:cNvPr>
          <p:cNvSpPr/>
          <p:nvPr userDrawn="1"/>
        </p:nvSpPr>
        <p:spPr>
          <a:xfrm rot="10800000">
            <a:off x="695077" y="6262962"/>
            <a:ext cx="8448923" cy="46038"/>
          </a:xfrm>
          <a:prstGeom prst="rect">
            <a:avLst/>
          </a:prstGeom>
          <a:gradFill flip="none" rotWithShape="1">
            <a:gsLst>
              <a:gs pos="0">
                <a:srgbClr val="9A1F4E"/>
              </a:gs>
              <a:gs pos="25000">
                <a:srgbClr val="9A1F4E"/>
              </a:gs>
              <a:gs pos="7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B15DAD-E0C6-A00C-DFBE-C16F6DB1373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2" y="6399033"/>
            <a:ext cx="1263900" cy="35829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BDD22-E678-EB87-D6D2-EB743F53AA76}"/>
              </a:ext>
            </a:extLst>
          </p:cNvPr>
          <p:cNvSpPr txBox="1">
            <a:spLocks/>
          </p:cNvSpPr>
          <p:nvPr userDrawn="1"/>
        </p:nvSpPr>
        <p:spPr>
          <a:xfrm>
            <a:off x="8077200" y="6459538"/>
            <a:ext cx="949569" cy="328612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tx1">
                    <a:alpha val="50000"/>
                  </a:schemeClr>
                </a:solidFill>
                <a:latin typeface="Arial Black" pitchFamily="34" charset="0"/>
                <a:ea typeface="HY헤드라인M" pitchFamily="18" charset="-127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90FC0BDF-B890-41DA-9838-AE8FE480B3D1}" type="slidenum">
              <a:rPr kumimoji="0" lang="ko-KR" altLang="en-US" sz="1200" b="0" smtClean="0">
                <a:solidFill>
                  <a:srgbClr val="002060"/>
                </a:solidFill>
                <a:latin typeface="+mn-ea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kumimoji="0" lang="en-US" altLang="ko-KR" sz="1200" b="0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66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</p:sldLayoutIdLst>
  <p:transition/>
  <p:hf hdr="0" ftr="0" dt="0"/>
  <p:txStyles>
    <p:titleStyle>
      <a:lvl1pPr algn="l" defTabSz="597892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  <a:lvl2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2pPr>
      <a:lvl3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3pPr>
      <a:lvl4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4pPr>
      <a:lvl5pPr algn="l" defTabSz="597892" rtl="0" eaLnBrk="0" fontAlgn="base" hangingPunct="0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5pPr>
      <a:lvl6pPr marL="422041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6pPr>
      <a:lvl7pPr marL="844083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7pPr>
      <a:lvl8pPr marL="1266124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8pPr>
      <a:lvl9pPr marL="1688165" algn="l" defTabSz="597892" rtl="0" fontAlgn="base">
        <a:spcBef>
          <a:spcPct val="0"/>
        </a:spcBef>
        <a:spcAft>
          <a:spcPct val="0"/>
        </a:spcAft>
        <a:defRPr sz="2031" b="1">
          <a:solidFill>
            <a:schemeClr val="bg1"/>
          </a:solidFill>
          <a:latin typeface="Arial" charset="0"/>
        </a:defRPr>
      </a:lvl9pPr>
    </p:titleStyle>
    <p:bodyStyle>
      <a:lvl1pPr marL="241795" indent="-241795" algn="l" defTabSz="597892" rtl="0" eaLnBrk="0" fontAlgn="base" hangingPunct="0">
        <a:lnSpc>
          <a:spcPct val="150000"/>
        </a:lnSpc>
        <a:spcBef>
          <a:spcPct val="115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 b="1">
          <a:solidFill>
            <a:srgbClr val="000000"/>
          </a:solidFill>
          <a:latin typeface="Corbel" panose="020B0503020204020204" pitchFamily="34" charset="0"/>
          <a:ea typeface="+mn-ea"/>
          <a:cs typeface="+mn-cs"/>
        </a:defRPr>
      </a:lvl1pPr>
      <a:lvl2pPr marL="410318" indent="-167058" algn="l" defTabSz="597892" rtl="0" eaLnBrk="0" fontAlgn="base" hangingPunct="0">
        <a:lnSpc>
          <a:spcPct val="150000"/>
        </a:lnSpc>
        <a:spcBef>
          <a:spcPct val="5000"/>
        </a:spcBef>
        <a:spcAft>
          <a:spcPct val="0"/>
        </a:spcAft>
        <a:buClr>
          <a:schemeClr val="tx2"/>
        </a:buClr>
        <a:buFont typeface="맑은 고딕" panose="020B0503020000020004" pitchFamily="50" charset="-127"/>
        <a:buChar char="√"/>
        <a:defRPr sz="1400">
          <a:solidFill>
            <a:srgbClr val="000000"/>
          </a:solidFill>
          <a:latin typeface="Corbel" panose="020B0503020204020204" pitchFamily="34" charset="0"/>
        </a:defRPr>
      </a:lvl2pPr>
      <a:lvl3pPr marL="580307" indent="-168524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200">
          <a:solidFill>
            <a:srgbClr val="000000"/>
          </a:solidFill>
          <a:latin typeface="Corbel" panose="020B0503020204020204" pitchFamily="34" charset="0"/>
        </a:defRPr>
      </a:lvl3pPr>
      <a:lvl4pPr marL="748831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1200">
          <a:solidFill>
            <a:srgbClr val="000000"/>
          </a:solidFill>
          <a:latin typeface="Corbel" panose="020B0503020204020204" pitchFamily="34" charset="0"/>
        </a:defRPr>
      </a:lvl4pPr>
      <a:lvl5pPr marL="917354" indent="-167058" algn="l" defTabSz="597892" rtl="0" eaLnBrk="0" fontAlgn="base" hangingPunct="0">
        <a:lnSpc>
          <a:spcPct val="150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Corbel" panose="020B0503020204020204" pitchFamily="34" charset="0"/>
        </a:defRPr>
      </a:lvl5pPr>
      <a:lvl6pPr marL="1339395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6pPr>
      <a:lvl7pPr marL="1761436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7pPr>
      <a:lvl8pPr marL="2183478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8pPr>
      <a:lvl9pPr marL="2605519" indent="-167058" algn="l" defTabSz="597892" rtl="0" fontAlgn="base">
        <a:lnSpc>
          <a:spcPct val="108000"/>
        </a:lnSpc>
        <a:spcBef>
          <a:spcPct val="8000"/>
        </a:spcBef>
        <a:spcAft>
          <a:spcPct val="0"/>
        </a:spcAft>
        <a:buClr>
          <a:srgbClr val="F37121"/>
        </a:buClr>
        <a:buFont typeface="Wingdings" pitchFamily="2" charset="2"/>
        <a:buChar char="§"/>
        <a:defRPr sz="1292">
          <a:solidFill>
            <a:srgbClr val="000000"/>
          </a:solidFill>
          <a:latin typeface="+mn-lt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12.0198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raspberrypi.com/" TargetMode="External"/><Relationship Id="rId5" Type="http://schemas.openxmlformats.org/officeDocument/2006/relationships/hyperlink" Target="https://cocodataset.org/" TargetMode="External"/><Relationship Id="rId4" Type="http://schemas.openxmlformats.org/officeDocument/2006/relationships/hyperlink" Target="https://docs.ultralytics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193435"/>
            <a:ext cx="7110079" cy="66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DA4912B-7505-A2FB-FBB8-4DF4D2A2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461" y="4876359"/>
            <a:ext cx="6705076" cy="79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0" indent="0" algn="l" defTabSz="647700" rtl="0" eaLnBrk="0" fontAlgn="base" hangingPunct="0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None/>
              <a:defRPr sz="1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4500" indent="-180975" algn="l" defTabSz="647700" rtl="0" eaLnBrk="0" fontAlgn="base" hangingPunct="0">
              <a:lnSpc>
                <a:spcPct val="105000"/>
              </a:lnSpc>
              <a:spcBef>
                <a:spcPct val="5000"/>
              </a:spcBef>
              <a:spcAft>
                <a:spcPct val="0"/>
              </a:spcAft>
              <a:buClr>
                <a:srgbClr val="F37121"/>
              </a:buClr>
              <a:buFont typeface="Arial Unicode MS" pitchFamily="50" charset="-127"/>
              <a:buChar char="–"/>
              <a:defRPr sz="1400">
                <a:solidFill>
                  <a:srgbClr val="000000"/>
                </a:solidFill>
                <a:latin typeface="+mn-lt"/>
              </a:defRPr>
            </a:lvl2pPr>
            <a:lvl3pPr marL="628650" indent="-182563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3pPr>
            <a:lvl4pPr marL="811213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Arial" pitchFamily="34" charset="0"/>
              <a:buChar char="-"/>
              <a:defRPr sz="1400">
                <a:solidFill>
                  <a:srgbClr val="000000"/>
                </a:solidFill>
                <a:latin typeface="+mn-lt"/>
              </a:defRPr>
            </a:lvl4pPr>
            <a:lvl5pPr marL="993775" indent="-180975" algn="l" defTabSz="647700" rtl="0" eaLnBrk="0" fontAlgn="base" hangingPunct="0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14509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6pPr>
            <a:lvl7pPr marL="19081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7pPr>
            <a:lvl8pPr marL="23653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8pPr>
            <a:lvl9pPr marL="2822575" indent="-180975" algn="l" defTabSz="647700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9pPr>
          </a:lstStyle>
          <a:p>
            <a:pPr algn="ctr" eaLnBrk="1" hangingPunct="1"/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박수연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팀장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권준호</a:t>
            </a:r>
            <a:r>
              <a:rPr lang="en-US" altLang="ko-KR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정현일</a:t>
            </a:r>
            <a:endParaRPr lang="en-US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hangingPunct="1"/>
            <a:r>
              <a:rPr lang="en" altLang="ko-KR" b="0" i="0" dirty="0">
                <a:solidFill>
                  <a:srgbClr val="1F1F1F"/>
                </a:solidFill>
                <a:effectLst/>
                <a:latin typeface="Google Sans"/>
              </a:rPr>
              <a:t>ekvlsp819@chungbuk.ac.kr</a:t>
            </a:r>
            <a:r>
              <a:rPr lang="en-US" altLang="ko-KR" b="0" dirty="0">
                <a:solidFill>
                  <a:srgbClr val="1F1F1F"/>
                </a:solidFill>
                <a:latin typeface="Google Sans"/>
              </a:rPr>
              <a:t>, jhkwon1230@cbnu.ac.kr, </a:t>
            </a:r>
            <a:r>
              <a:rPr lang="en-US" altLang="ko-KR" b="0" dirty="0" err="1">
                <a:solidFill>
                  <a:srgbClr val="1F1F1F"/>
                </a:solidFill>
                <a:latin typeface="Google Sans"/>
              </a:rPr>
              <a:t>chohi@mobigen.com</a:t>
            </a:r>
            <a:r>
              <a:rPr lang="en-US" altLang="ko-KR" b="0" dirty="0">
                <a:solidFill>
                  <a:srgbClr val="1F1F1F"/>
                </a:solidFill>
                <a:latin typeface="Google Sans"/>
              </a:rPr>
              <a:t>, </a:t>
            </a:r>
          </a:p>
          <a:p>
            <a:pPr algn="ctr" eaLnBrk="1" hangingPunct="1"/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충</a:t>
            </a:r>
            <a:r>
              <a:rPr lang="ko-KR" altLang="en-US" b="0" dirty="0">
                <a:solidFill>
                  <a:srgbClr val="002060"/>
                </a:solidFill>
                <a:latin typeface="맑은 고딕" pitchFamily="50" charset="-127"/>
              </a:rPr>
              <a:t>북대학교 산업인공지능학과</a:t>
            </a:r>
            <a:endParaRPr lang="en-GB" altLang="ko-KR" b="0" dirty="0">
              <a:solidFill>
                <a:srgbClr val="00206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D12AAC-3E69-1D46-503B-5B89E4C8F6DA}"/>
              </a:ext>
            </a:extLst>
          </p:cNvPr>
          <p:cNvSpPr txBox="1"/>
          <p:nvPr/>
        </p:nvSpPr>
        <p:spPr>
          <a:xfrm>
            <a:off x="656956" y="3068996"/>
            <a:ext cx="7830088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딥러닝 기반 논문 리뷰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71C43D-1094-CBC8-93A7-E64A401C7D9C}"/>
              </a:ext>
            </a:extLst>
          </p:cNvPr>
          <p:cNvSpPr/>
          <p:nvPr/>
        </p:nvSpPr>
        <p:spPr bwMode="auto">
          <a:xfrm>
            <a:off x="115260" y="102298"/>
            <a:ext cx="2678427" cy="27000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스마트 모니터링 주차관리 모델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4BB9-8E7A-5074-2202-FE0DED99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7C41C-1E1E-D53D-A30E-4871C08E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80993-C19B-D5BA-4BAD-03A88480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9" y="1159317"/>
            <a:ext cx="6914563" cy="46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525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31BFD-88F4-5C73-CB05-29F7ABA9F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CA2BC2D4-B255-DFB9-2CF3-E1201A32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Selection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EE2FEE-53C7-1C34-FEBC-954AAE9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FEA60-CF5A-1CA0-1801-8972B1511417}"/>
              </a:ext>
            </a:extLst>
          </p:cNvPr>
          <p:cNvSpPr txBox="1"/>
          <p:nvPr/>
        </p:nvSpPr>
        <p:spPr>
          <a:xfrm>
            <a:off x="308185" y="1988984"/>
            <a:ext cx="42300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방식 문제점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고정 다각형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실제 주차 공간과 정확히 일치하지 않아 </a:t>
            </a: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FP)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많았음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제안 방식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마우스 클릭 또는 마스크 이미지로 각 주차공간의 경계를 정밀하게 정의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l">
              <a:buFont typeface="시스템 서체 일반체"/>
              <a:buChar char="-"/>
            </a:pP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는 픽셀 수준의 정확도로 설정되며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</a:t>
            </a:r>
            <a:r>
              <a:rPr lang="en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와 겹치는지 판단 가능</a:t>
            </a:r>
            <a:endParaRPr lang="en-US" altLang="ko-KR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1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장점</a:t>
            </a:r>
            <a:r>
              <a:rPr lang="en-US" altLang="ko-KR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오탐지률</a:t>
            </a: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감소</a:t>
            </a:r>
          </a:p>
          <a:p>
            <a:pPr marL="285750" indent="-285750" algn="l">
              <a:buFont typeface="시스템 서체 일반체"/>
              <a:buChar char="-"/>
            </a:pPr>
            <a:r>
              <a:rPr lang="ko-KR" alt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야외 환경에서도 높은 견고성과 적응성 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403FB1-973B-A612-1BD2-F70D79B1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104" y="1692787"/>
            <a:ext cx="4230047" cy="423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58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28FF-0A4A-5758-BE30-7BC66B795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B8957-3C1A-524C-AA5D-F4433C6B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70505D-4AD8-BD07-3C84-60DFCB7E6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135803"/>
              </p:ext>
            </p:extLst>
          </p:nvPr>
        </p:nvGraphicFramePr>
        <p:xfrm>
          <a:off x="338400" y="2154396"/>
          <a:ext cx="8373645" cy="274269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958861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414784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데이터셋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자체 구축한 실제 주차장 영상 데이터셋 사용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총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3,484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장의 이미지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하드웨어 환경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 3/4,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모바일 및 데스크탑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(GPU/CPU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 모두 테스트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딥러닝 모델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YOLOv8~YOLOv11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nano(n), extra large(x)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 다양한 버전 실험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5485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7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추론 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Raspberry Pi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에서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192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초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PC GPU 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환경에서는 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1631</a:t>
                      </a:r>
                      <a:r>
                        <a:rPr lang="en" sz="1400" b="0" i="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추론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C57BC51A-D165-B328-15CC-7AE3B026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실험 구성 요약</a:t>
            </a:r>
          </a:p>
        </p:txBody>
      </p:sp>
    </p:spTree>
    <p:extLst>
      <p:ext uri="{BB962C8B-B14F-4D97-AF65-F5344CB8AC3E}">
        <p14:creationId xmlns:p14="http://schemas.microsoft.com/office/powerpoint/2010/main" val="16048379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F7B2-4E9C-3990-CB40-20DEE121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668BA-18C6-CF45-4CDD-7ACC85A4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ABFA13-B73F-C0CC-1B3E-35E374017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74723"/>
              </p:ext>
            </p:extLst>
          </p:nvPr>
        </p:nvGraphicFramePr>
        <p:xfrm>
          <a:off x="338400" y="2078986"/>
          <a:ext cx="8290434" cy="3458250"/>
        </p:xfrm>
        <a:graphic>
          <a:graphicData uri="http://schemas.openxmlformats.org/drawingml/2006/table">
            <a:tbl>
              <a:tblPr/>
              <a:tblGrid>
                <a:gridCol w="1173566">
                  <a:extLst>
                    <a:ext uri="{9D8B030D-6E8A-4147-A177-3AD203B41FA5}">
                      <a16:colId xmlns:a16="http://schemas.microsoft.com/office/drawing/2014/main" val="1751258498"/>
                    </a:ext>
                  </a:extLst>
                </a:gridCol>
                <a:gridCol w="720008">
                  <a:extLst>
                    <a:ext uri="{9D8B030D-6E8A-4147-A177-3AD203B41FA5}">
                      <a16:colId xmlns:a16="http://schemas.microsoft.com/office/drawing/2014/main" val="2427856281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1619256619"/>
                    </a:ext>
                  </a:extLst>
                </a:gridCol>
                <a:gridCol w="1890021">
                  <a:extLst>
                    <a:ext uri="{9D8B030D-6E8A-4147-A177-3AD203B41FA5}">
                      <a16:colId xmlns:a16="http://schemas.microsoft.com/office/drawing/2014/main" val="782037600"/>
                    </a:ext>
                  </a:extLst>
                </a:gridCol>
                <a:gridCol w="1530017">
                  <a:extLst>
                    <a:ext uri="{9D8B030D-6E8A-4147-A177-3AD203B41FA5}">
                      <a16:colId xmlns:a16="http://schemas.microsoft.com/office/drawing/2014/main" val="2665415303"/>
                    </a:ext>
                  </a:extLst>
                </a:gridCol>
                <a:gridCol w="1086801">
                  <a:extLst>
                    <a:ext uri="{9D8B030D-6E8A-4147-A177-3AD203B41FA5}">
                      <a16:colId xmlns:a16="http://schemas.microsoft.com/office/drawing/2014/main" val="4059523540"/>
                    </a:ext>
                  </a:extLst>
                </a:gridCol>
              </a:tblGrid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Model</a:t>
                      </a:r>
                      <a:r>
                        <a:rPr lang="en" sz="12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Reported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Measured Latency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</a:t>
                      </a:r>
                      <a:r>
                        <a:rPr lang="en" sz="1200" b="1" dirty="0" err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Parameters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(M)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FLOPs</a:t>
                      </a:r>
                      <a:r>
                        <a:rPr lang="en" sz="1200" b="1" baseline="300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r>
                        <a:rPr lang="en" sz="12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 (B)</a:t>
                      </a:r>
                      <a:endParaRPr lang="en" sz="12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725017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YOLOv8n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27984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YOLOv8x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53.9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8.42 ± 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68.2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257.8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970245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YOLOv9t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5.12 ± 0.41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2.0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2566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YOLOv9e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55.6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10.69 ± 0.39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58.1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830038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YOLOv10n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38.5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3.14 ± 0.11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836319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YOLOv10x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7.46 ± 0.28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175502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YOLOv11n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39.5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1.5</a:t>
                      </a:r>
                      <a:endParaRPr lang="ko-KR" altLang="en-US" sz="140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3.61 ± 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6.5</a:t>
                      </a:r>
                      <a:endParaRPr lang="ko-KR" altLang="en-US" sz="1400" dirty="0">
                        <a:solidFill>
                          <a:schemeClr val="tx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40943"/>
                  </a:ext>
                </a:extLst>
              </a:tr>
              <a:tr h="384250">
                <a:tc>
                  <a:txBody>
                    <a:bodyPr/>
                    <a:lstStyle/>
                    <a:p>
                      <a:pPr algn="just"/>
                      <a:r>
                        <a:rPr lang="en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YOLOv11x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54.7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7.87 ± 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56.9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400" dirty="0">
                          <a:solidFill>
                            <a:schemeClr val="tx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194.9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36971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D06B29F-5ACA-5DB1-3A37-E0B4E84EA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132032" cy="76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까지의 다양한 모델 버전에 대해 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	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 탐지 성능 및 속도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모델 크기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계산량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FLOPs)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등을 비교</a:t>
            </a:r>
          </a:p>
        </p:txBody>
      </p:sp>
    </p:spTree>
    <p:extLst>
      <p:ext uri="{BB962C8B-B14F-4D97-AF65-F5344CB8AC3E}">
        <p14:creationId xmlns:p14="http://schemas.microsoft.com/office/powerpoint/2010/main" val="23958218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AD12F-964E-2259-9861-CD936B296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AB2F6-57BA-A8D4-914F-BBD85F42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C52E6B2-3F38-A07C-6725-DD11D85EE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51175"/>
              </p:ext>
            </p:extLst>
          </p:nvPr>
        </p:nvGraphicFramePr>
        <p:xfrm>
          <a:off x="338400" y="998973"/>
          <a:ext cx="8553648" cy="5049288"/>
        </p:xfrm>
        <a:graphic>
          <a:graphicData uri="http://schemas.openxmlformats.org/drawingml/2006/table">
            <a:tbl>
              <a:tblPr/>
              <a:tblGrid>
                <a:gridCol w="2007416">
                  <a:extLst>
                    <a:ext uri="{9D8B030D-6E8A-4147-A177-3AD203B41FA5}">
                      <a16:colId xmlns:a16="http://schemas.microsoft.com/office/drawing/2014/main" val="727546385"/>
                    </a:ext>
                  </a:extLst>
                </a:gridCol>
                <a:gridCol w="6546232">
                  <a:extLst>
                    <a:ext uri="{9D8B030D-6E8A-4147-A177-3AD203B41FA5}">
                      <a16:colId xmlns:a16="http://schemas.microsoft.com/office/drawing/2014/main" val="3270681454"/>
                    </a:ext>
                  </a:extLst>
                </a:gridCol>
              </a:tblGrid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6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특징 요약</a:t>
                      </a:r>
                      <a:endParaRPr lang="ko-KR" altLang="en-US" sz="16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920555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YOLOv8n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빠른 속도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(3.6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낮은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연산량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소형 모델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성능은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37.3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02071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YOLOv8x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성능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(53.9)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은 뛰어나나 속도는 상대적으로 느림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(8.4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962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YOLOv9t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가볍고 빠르며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성능도 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YOLOv8n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보다 살짝 우수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38.3)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222169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YOLOv9e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높은 성능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(55.6)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 높은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연산량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속도는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10.7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수준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062525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YOLOv10n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빠르고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연산량도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적음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. 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YOLOv9t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유사한 성능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254701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YOLOv10x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54.4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 상위권 성능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+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비교적 빠른 응답 시간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21086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YOLOv11n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빠르면서도 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YOLOv10n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보다 성능이 높음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mAP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39.5)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566645"/>
                  </a:ext>
                </a:extLst>
              </a:tr>
              <a:tr h="5610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2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YOLOv11x</a:t>
                      </a:r>
                      <a:endParaRPr lang="en" sz="12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85556" marR="85556" marT="42778" marB="42778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최고 </a:t>
                      </a:r>
                      <a:r>
                        <a:rPr lang="ko-KR" altLang="en-US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성능군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(54.7), </a:t>
                      </a:r>
                      <a:r>
                        <a:rPr lang="ko-KR" altLang="en-US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속도도 안정적 </a:t>
                      </a:r>
                      <a:r>
                        <a:rPr lang="en-US" altLang="ko-KR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(7.87</a:t>
                      </a:r>
                      <a:r>
                        <a:rPr lang="en" sz="12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ms</a:t>
                      </a:r>
                      <a:r>
                        <a:rPr lang="en" sz="12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85556" marR="85556" marT="42778" marB="427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2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78814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0BCDA-2EEC-47A7-F5D8-399D6622A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7403-F303-E723-34EF-2E93A645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구성 및 평가 방법 </a:t>
            </a:r>
            <a:r>
              <a:rPr lang="en-US" altLang="ko-KR" dirty="0"/>
              <a:t>(Experiment Settings)</a:t>
            </a:r>
            <a:r>
              <a:rPr lang="ko-KR" altLang="en-US" dirty="0"/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F64E758-462E-CF22-F4EE-2371BCAA3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511382"/>
              </p:ext>
            </p:extLst>
          </p:nvPr>
        </p:nvGraphicFramePr>
        <p:xfrm>
          <a:off x="338400" y="2154396"/>
          <a:ext cx="8373645" cy="273691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343579">
                  <a:extLst>
                    <a:ext uri="{9D8B030D-6E8A-4147-A177-3AD203B41FA5}">
                      <a16:colId xmlns:a16="http://schemas.microsoft.com/office/drawing/2014/main" val="436278267"/>
                    </a:ext>
                  </a:extLst>
                </a:gridCol>
                <a:gridCol w="6030066">
                  <a:extLst>
                    <a:ext uri="{9D8B030D-6E8A-4147-A177-3AD203B41FA5}">
                      <a16:colId xmlns:a16="http://schemas.microsoft.com/office/drawing/2014/main" val="2939169837"/>
                    </a:ext>
                  </a:extLst>
                </a:gridCol>
              </a:tblGrid>
              <a:tr h="3447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지표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정의 및 역할</a:t>
                      </a:r>
                      <a:endParaRPr lang="ko-KR" altLang="en-US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4641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Accuracy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 예측 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036138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F1-score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Precision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과 </a:t>
                      </a: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Recall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조화 평균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불균형 데이터에 유리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893513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Balanced Accuracy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민감도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Sensitivity)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와 특이도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Specificity)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의 평균으로 클래스 불균형 보정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830665"/>
                  </a:ext>
                </a:extLst>
              </a:tr>
              <a:tr h="5980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Confusion Matrix</a:t>
                      </a:r>
                      <a:endParaRPr lang="en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TP, TN, FP, FN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비율로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오탐과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미탐을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시각적으로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5009274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F0387022-EDC2-2087-0D2B-1443E38D6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41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algn="l"/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 평가 지표 및 성능 비교</a:t>
            </a:r>
          </a:p>
        </p:txBody>
      </p:sp>
    </p:spTree>
    <p:extLst>
      <p:ext uri="{BB962C8B-B14F-4D97-AF65-F5344CB8AC3E}">
        <p14:creationId xmlns:p14="http://schemas.microsoft.com/office/powerpoint/2010/main" val="37843241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4F41-A5B5-FCF3-BAA1-48B9B3290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50D0297-B759-00BC-5919-AA320CCBC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5522003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방법에 따른 성능 비교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(3484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장 이미지 기준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C635A4-3B76-915E-E230-DD698C48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B17494-A840-5C1B-E60B-F27C79C3D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3184"/>
              </p:ext>
            </p:extLst>
          </p:nvPr>
        </p:nvGraphicFramePr>
        <p:xfrm>
          <a:off x="314441" y="2017252"/>
          <a:ext cx="8662715" cy="914400"/>
        </p:xfrm>
        <a:graphic>
          <a:graphicData uri="http://schemas.openxmlformats.org/drawingml/2006/table">
            <a:tbl>
              <a:tblPr/>
              <a:tblGrid>
                <a:gridCol w="1732543">
                  <a:extLst>
                    <a:ext uri="{9D8B030D-6E8A-4147-A177-3AD203B41FA5}">
                      <a16:colId xmlns:a16="http://schemas.microsoft.com/office/drawing/2014/main" val="3767242006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2946068435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1805262554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422021509"/>
                    </a:ext>
                  </a:extLst>
                </a:gridCol>
                <a:gridCol w="1732543">
                  <a:extLst>
                    <a:ext uri="{9D8B030D-6E8A-4147-A177-3AD203B41FA5}">
                      <a16:colId xmlns:a16="http://schemas.microsoft.com/office/drawing/2014/main" val="3009323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ROI </a:t>
                      </a:r>
                      <a:r>
                        <a:rPr lang="ko-KR" altLang="en-US" sz="1400" b="1" dirty="0"/>
                        <a:t>방식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/>
                        <a:t>모델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Accuracy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Balanced Accuracy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/>
                        <a:t>F1-Score</a:t>
                      </a:r>
                      <a:endParaRPr lang="e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0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Pre-Processing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YOLOv10x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95.04%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80.37%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/>
                        <a:t>0.9674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293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dirty="0"/>
                        <a:t>Post-Processing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/>
                        <a:t>YOLOv9e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99.76%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99.68%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b="1" dirty="0"/>
                        <a:t>0.9975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95984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EE4103C-EEA7-D94B-0AAA-5B72D5F3B5C8}"/>
              </a:ext>
            </a:extLst>
          </p:cNvPr>
          <p:cNvSpPr txBox="1"/>
          <p:nvPr/>
        </p:nvSpPr>
        <p:spPr>
          <a:xfrm>
            <a:off x="4074705" y="4445587"/>
            <a:ext cx="49144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성능 차이 요약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Balanced Accuracy 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기준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algn="l">
              <a:buNone/>
            </a:pP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buNone/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YOLOv9e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모델 기준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l">
              <a:buNone/>
            </a:pPr>
            <a:r>
              <a:rPr lang="en" altLang="ko-KR" sz="1600" dirty="0">
                <a:solidFill>
                  <a:schemeClr val="accent1">
                    <a:lumMod val="75000"/>
                  </a:schemeClr>
                </a:solidFill>
              </a:rPr>
              <a:t>Pre: 79.45% → Post: </a:t>
            </a:r>
            <a:r>
              <a:rPr lang="en" altLang="ko-KR" sz="1600" b="1" dirty="0">
                <a:solidFill>
                  <a:schemeClr val="accent1">
                    <a:lumMod val="75000"/>
                  </a:schemeClr>
                </a:solidFill>
              </a:rPr>
              <a:t>99.68%</a:t>
            </a:r>
            <a:endParaRPr lang="en" altLang="ko-K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✅ 거의 완벽한 탐지 가능</a:t>
            </a:r>
          </a:p>
        </p:txBody>
      </p:sp>
    </p:spTree>
    <p:extLst>
      <p:ext uri="{BB962C8B-B14F-4D97-AF65-F5344CB8AC3E}">
        <p14:creationId xmlns:p14="http://schemas.microsoft.com/office/powerpoint/2010/main" val="11416961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8483A-2E3B-2D0E-38E4-EC22D6EE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626B437-9075-3A8C-AABE-00A6E390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Confusion Matrix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결과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BE11AD-46C5-114B-FF8F-45B478D4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763DB4CC-7C14-CF0D-4C38-1B346310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02" y="1430437"/>
            <a:ext cx="5239797" cy="46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15740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B94BC-B753-13B5-A364-17D1D001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30782-D54B-AC26-D9A4-A12843CF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122" name="Picture 2" descr="Refer to caption">
            <a:extLst>
              <a:ext uri="{FF2B5EF4-FFF2-40B4-BE49-F238E27FC236}">
                <a16:creationId xmlns:a16="http://schemas.microsoft.com/office/drawing/2014/main" id="{2AF7F484-8D3B-C309-19A4-692B9F9A6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83" b="14295"/>
          <a:stretch/>
        </p:blipFill>
        <p:spPr bwMode="auto">
          <a:xfrm>
            <a:off x="4932004" y="1684841"/>
            <a:ext cx="3871883" cy="193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6C7D42-8944-84DD-FB10-C73A43837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007" y="3735076"/>
            <a:ext cx="3782883" cy="2363569"/>
          </a:xfrm>
          <a:prstGeom prst="rect">
            <a:avLst/>
          </a:prstGeom>
        </p:spPr>
      </p:pic>
      <p:pic>
        <p:nvPicPr>
          <p:cNvPr id="5" name="Picture 2" descr="Refer to caption">
            <a:extLst>
              <a:ext uri="{FF2B5EF4-FFF2-40B4-BE49-F238E27FC236}">
                <a16:creationId xmlns:a16="http://schemas.microsoft.com/office/drawing/2014/main" id="{37D032CD-5EA9-2FF2-E6BF-640E608E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1" y="2348988"/>
            <a:ext cx="4146135" cy="31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CCBB114-BCE1-CA3B-E642-8D6DBD7D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6152010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ROI(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관심 영역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800" kern="0" dirty="0" err="1">
                <a:solidFill>
                  <a:schemeClr val="accent1">
                    <a:lumMod val="75000"/>
                  </a:schemeClr>
                </a:solidFill>
              </a:rPr>
              <a:t>를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선택하는 데 사용된 참조 마스크</a:t>
            </a:r>
          </a:p>
        </p:txBody>
      </p:sp>
    </p:spTree>
    <p:extLst>
      <p:ext uri="{BB962C8B-B14F-4D97-AF65-F5344CB8AC3E}">
        <p14:creationId xmlns:p14="http://schemas.microsoft.com/office/powerpoint/2010/main" val="16991310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5FEE-E3D1-012B-B26B-143637C8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5792827-E123-106A-DE3C-9099E0435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altLang="ko-KR" sz="1800" kern="0" dirty="0">
                <a:solidFill>
                  <a:schemeClr val="accent1">
                    <a:lumMod val="75000"/>
                  </a:schemeClr>
                </a:solidFill>
              </a:rPr>
              <a:t>Pre vs Post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방식의 차이점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A1C1D1-EA57-D443-C588-A03D3090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A7B1E8-4719-EF52-335E-DED00F52B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826226"/>
              </p:ext>
            </p:extLst>
          </p:nvPr>
        </p:nvGraphicFramePr>
        <p:xfrm>
          <a:off x="507151" y="1804325"/>
          <a:ext cx="8265472" cy="2230310"/>
        </p:xfrm>
        <a:graphic>
          <a:graphicData uri="http://schemas.openxmlformats.org/drawingml/2006/table">
            <a:tbl>
              <a:tblPr/>
              <a:tblGrid>
                <a:gridCol w="1840764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2876547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  <a:gridCol w="3548161">
                  <a:extLst>
                    <a:ext uri="{9D8B030D-6E8A-4147-A177-3AD203B41FA5}">
                      <a16:colId xmlns:a16="http://schemas.microsoft.com/office/drawing/2014/main" val="860486014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항목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Post-Processing ROI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정확도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전체적으로 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대폭 향상됨</a:t>
                      </a:r>
                      <a:endParaRPr lang="ko-KR" altLang="en-US" sz="140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FP)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차량 탐지 오류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多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경계 처리 개선으로 </a:t>
                      </a: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오탐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줄어듦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092980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미탐지률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en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FN)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상대적으로 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일부 모델에서 약간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869313"/>
                  </a:ext>
                </a:extLst>
              </a:tr>
              <a:tr h="446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적용 유연성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정형 마스크에만 적합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비정형</a:t>
                      </a:r>
                      <a:r>
                        <a:rPr lang="en-US" altLang="ko-KR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복잡한 형태도 분석 가능</a:t>
                      </a: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97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66D30B-8ABD-E2D7-2BE6-A9C2CBAFA1E8}"/>
              </a:ext>
            </a:extLst>
          </p:cNvPr>
          <p:cNvSpPr txBox="1"/>
          <p:nvPr/>
        </p:nvSpPr>
        <p:spPr>
          <a:xfrm>
            <a:off x="507151" y="4904634"/>
            <a:ext cx="7879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경계에 걸친 차량 인식 정확도 향상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다양한 형태의 주차장 환경에 적용 가능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6728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70E02-3417-9313-EC23-20CF483FF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E1CE6F-76AD-000F-FC26-1ED75C8B7A1E}"/>
              </a:ext>
            </a:extLst>
          </p:cNvPr>
          <p:cNvSpPr/>
          <p:nvPr/>
        </p:nvSpPr>
        <p:spPr bwMode="auto">
          <a:xfrm>
            <a:off x="1007441" y="1583763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4DB7F6-FF4D-9D0C-9F40-0FE318A46B04}"/>
              </a:ext>
            </a:extLst>
          </p:cNvPr>
          <p:cNvGrpSpPr/>
          <p:nvPr/>
        </p:nvGrpSpPr>
        <p:grpSpPr>
          <a:xfrm>
            <a:off x="684584" y="1494115"/>
            <a:ext cx="892810" cy="892810"/>
            <a:chOff x="611956" y="1268976"/>
            <a:chExt cx="772344" cy="7723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43373F4-2E7B-8903-8CE2-0B4727255424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원형: 비어 있음 9">
              <a:extLst>
                <a:ext uri="{FF2B5EF4-FFF2-40B4-BE49-F238E27FC236}">
                  <a16:creationId xmlns:a16="http://schemas.microsoft.com/office/drawing/2014/main" id="{2C433100-51C9-040F-E15D-ECEE4E91FD4B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63AB9A9-9021-5A6F-0EA2-F269AB9BFEEB}"/>
              </a:ext>
            </a:extLst>
          </p:cNvPr>
          <p:cNvSpPr txBox="1"/>
          <p:nvPr/>
        </p:nvSpPr>
        <p:spPr>
          <a:xfrm>
            <a:off x="1016960" y="858239"/>
            <a:ext cx="7110079" cy="59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CONTENTS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B832B4C-A785-B90A-53E1-EEB7FDBA694E}"/>
              </a:ext>
            </a:extLst>
          </p:cNvPr>
          <p:cNvSpPr/>
          <p:nvPr/>
        </p:nvSpPr>
        <p:spPr bwMode="auto">
          <a:xfrm>
            <a:off x="1007441" y="2513122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06A9AF-C8CB-2CE4-1191-BDD34460B712}"/>
              </a:ext>
            </a:extLst>
          </p:cNvPr>
          <p:cNvGrpSpPr/>
          <p:nvPr/>
        </p:nvGrpSpPr>
        <p:grpSpPr>
          <a:xfrm>
            <a:off x="684584" y="2423474"/>
            <a:ext cx="892810" cy="892810"/>
            <a:chOff x="611956" y="1268976"/>
            <a:chExt cx="772344" cy="772344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B107DAFD-9A61-9215-2786-657BC8F93286}"/>
                </a:ext>
              </a:extLst>
            </p:cNvPr>
            <p:cNvSpPr/>
            <p:nvPr/>
          </p:nvSpPr>
          <p:spPr bwMode="auto">
            <a:xfrm>
              <a:off x="611956" y="1268976"/>
              <a:ext cx="772344" cy="77234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2800" b="1" i="0" u="none" strike="noStrike" cap="none" normalizeH="0" baseline="0" dirty="0">
                  <a:ln>
                    <a:noFill/>
                  </a:ln>
                  <a:solidFill>
                    <a:srgbClr val="12275E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원형: 비어 있음 69">
              <a:extLst>
                <a:ext uri="{FF2B5EF4-FFF2-40B4-BE49-F238E27FC236}">
                  <a16:creationId xmlns:a16="http://schemas.microsoft.com/office/drawing/2014/main" id="{FE03CDB2-3657-1F6D-113B-0C30131481C2}"/>
                </a:ext>
              </a:extLst>
            </p:cNvPr>
            <p:cNvSpPr/>
            <p:nvPr/>
          </p:nvSpPr>
          <p:spPr bwMode="auto">
            <a:xfrm>
              <a:off x="641596" y="1298616"/>
              <a:ext cx="713064" cy="713064"/>
            </a:xfrm>
            <a:prstGeom prst="donut">
              <a:avLst>
                <a:gd name="adj" fmla="val 15399"/>
              </a:avLst>
            </a:prstGeom>
            <a:solidFill>
              <a:srgbClr val="12275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00C0C0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1B02D9E-1E71-E7CE-557A-0A0E94437863}"/>
              </a:ext>
            </a:extLst>
          </p:cNvPr>
          <p:cNvSpPr/>
          <p:nvPr/>
        </p:nvSpPr>
        <p:spPr bwMode="auto">
          <a:xfrm>
            <a:off x="1007441" y="344248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D185EA5-580C-659B-0138-EC5E05E0FB39}"/>
              </a:ext>
            </a:extLst>
          </p:cNvPr>
          <p:cNvSpPr/>
          <p:nvPr/>
        </p:nvSpPr>
        <p:spPr bwMode="auto">
          <a:xfrm>
            <a:off x="684584" y="335283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원형: 비어 있음 74">
            <a:extLst>
              <a:ext uri="{FF2B5EF4-FFF2-40B4-BE49-F238E27FC236}">
                <a16:creationId xmlns:a16="http://schemas.microsoft.com/office/drawing/2014/main" id="{8F198A70-FC60-0877-B322-9360D1ACD8FD}"/>
              </a:ext>
            </a:extLst>
          </p:cNvPr>
          <p:cNvSpPr/>
          <p:nvPr/>
        </p:nvSpPr>
        <p:spPr bwMode="auto">
          <a:xfrm>
            <a:off x="718847" y="338709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01452986-DABC-30DA-C446-FB53EF55A64E}"/>
              </a:ext>
            </a:extLst>
          </p:cNvPr>
          <p:cNvSpPr/>
          <p:nvPr/>
        </p:nvSpPr>
        <p:spPr bwMode="auto">
          <a:xfrm>
            <a:off x="1007441" y="4371840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01D40BA-86E6-050D-8ED4-8652281AA359}"/>
              </a:ext>
            </a:extLst>
          </p:cNvPr>
          <p:cNvSpPr/>
          <p:nvPr/>
        </p:nvSpPr>
        <p:spPr bwMode="auto">
          <a:xfrm>
            <a:off x="684584" y="4282192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B4D7C20E-7284-6173-CF49-1DDE69650CE0}"/>
              </a:ext>
            </a:extLst>
          </p:cNvPr>
          <p:cNvSpPr/>
          <p:nvPr/>
        </p:nvSpPr>
        <p:spPr bwMode="auto">
          <a:xfrm>
            <a:off x="718847" y="4316455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BD59DEE-2319-7898-87A5-8370B2DBDCD8}"/>
              </a:ext>
            </a:extLst>
          </p:cNvPr>
          <p:cNvSpPr/>
          <p:nvPr/>
        </p:nvSpPr>
        <p:spPr bwMode="auto">
          <a:xfrm>
            <a:off x="1007441" y="5301201"/>
            <a:ext cx="7312657" cy="713515"/>
          </a:xfrm>
          <a:prstGeom prst="roundRect">
            <a:avLst>
              <a:gd name="adj" fmla="val 46219"/>
            </a:avLst>
          </a:prstGeom>
          <a:solidFill>
            <a:srgbClr val="E8E8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rgbClr val="00C0C0"/>
              </a:solidFill>
              <a:effectLst/>
              <a:latin typeface="Arial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1452B7-32FC-E53F-7ED7-9758B0E1F153}"/>
              </a:ext>
            </a:extLst>
          </p:cNvPr>
          <p:cNvSpPr/>
          <p:nvPr/>
        </p:nvSpPr>
        <p:spPr bwMode="auto">
          <a:xfrm>
            <a:off x="684584" y="5211553"/>
            <a:ext cx="892810" cy="8928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1227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kumimoji="0" lang="ko-KR" altLang="en-US" sz="2800" b="1" i="0" u="none" strike="noStrike" cap="none" normalizeH="0" baseline="0" dirty="0">
              <a:ln>
                <a:noFill/>
              </a:ln>
              <a:solidFill>
                <a:srgbClr val="12275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원형: 비어 있음 84">
            <a:extLst>
              <a:ext uri="{FF2B5EF4-FFF2-40B4-BE49-F238E27FC236}">
                <a16:creationId xmlns:a16="http://schemas.microsoft.com/office/drawing/2014/main" id="{157A5F63-566D-25E2-6244-A31A611B1811}"/>
              </a:ext>
            </a:extLst>
          </p:cNvPr>
          <p:cNvSpPr/>
          <p:nvPr/>
        </p:nvSpPr>
        <p:spPr bwMode="auto">
          <a:xfrm>
            <a:off x="718847" y="5245816"/>
            <a:ext cx="824284" cy="824284"/>
          </a:xfrm>
          <a:prstGeom prst="donut">
            <a:avLst>
              <a:gd name="adj" fmla="val 15399"/>
            </a:avLst>
          </a:prstGeom>
          <a:solidFill>
            <a:srgbClr val="12275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rgbClr val="9A1F4E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185146-9791-486D-69D7-EF78025638B0}"/>
              </a:ext>
            </a:extLst>
          </p:cNvPr>
          <p:cNvSpPr txBox="1"/>
          <p:nvPr/>
        </p:nvSpPr>
        <p:spPr>
          <a:xfrm>
            <a:off x="1911844" y="1643397"/>
            <a:ext cx="4733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스마트 모니터링 주차관리 모델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DB39E71-0A0A-BC03-2274-739250D53486}"/>
              </a:ext>
            </a:extLst>
          </p:cNvPr>
          <p:cNvSpPr txBox="1"/>
          <p:nvPr/>
        </p:nvSpPr>
        <p:spPr>
          <a:xfrm>
            <a:off x="1911844" y="1978237"/>
            <a:ext cx="516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개요 및 선정 논문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구성원 소개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업무분장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4A7EBCB-10ED-0A4A-72EE-FBB93E6E90DA}"/>
              </a:ext>
            </a:extLst>
          </p:cNvPr>
          <p:cNvSpPr txBox="1"/>
          <p:nvPr/>
        </p:nvSpPr>
        <p:spPr>
          <a:xfrm>
            <a:off x="1891949" y="2533813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서론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(Introduction)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E6A570-1F99-2BE3-0F53-25CF4E465B3D}"/>
              </a:ext>
            </a:extLst>
          </p:cNvPr>
          <p:cNvSpPr txBox="1"/>
          <p:nvPr/>
        </p:nvSpPr>
        <p:spPr>
          <a:xfrm>
            <a:off x="1911844" y="2914409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배경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연구 필요성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정의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70BE0A-6F25-7259-EE57-2AA0793C797E}"/>
              </a:ext>
            </a:extLst>
          </p:cNvPr>
          <p:cNvSpPr txBox="1"/>
          <p:nvPr/>
        </p:nvSpPr>
        <p:spPr>
          <a:xfrm>
            <a:off x="1891949" y="3458906"/>
            <a:ext cx="2518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방법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(Methodology)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CE7C25-4275-8625-A44C-C578BEA75030}"/>
              </a:ext>
            </a:extLst>
          </p:cNvPr>
          <p:cNvSpPr txBox="1"/>
          <p:nvPr/>
        </p:nvSpPr>
        <p:spPr>
          <a:xfrm>
            <a:off x="1911844" y="3839502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문제 해결을 위한 방법론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B72F57-4BB7-5D88-569B-2F3FC2196FE6}"/>
              </a:ext>
            </a:extLst>
          </p:cNvPr>
          <p:cNvSpPr txBox="1"/>
          <p:nvPr/>
        </p:nvSpPr>
        <p:spPr>
          <a:xfrm>
            <a:off x="1891949" y="4395078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구성 및 평가 방법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(Experiment Settings)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A24CC2-FBB0-32F4-F482-1EE9DCE1AD24}"/>
              </a:ext>
            </a:extLst>
          </p:cNvPr>
          <p:cNvSpPr txBox="1"/>
          <p:nvPr/>
        </p:nvSpPr>
        <p:spPr>
          <a:xfrm>
            <a:off x="1911844" y="4775674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데이터셋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컴퓨팅 환경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평가지표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CD9292-7992-5B6A-A39D-3F6EF1859311}"/>
              </a:ext>
            </a:extLst>
          </p:cNvPr>
          <p:cNvSpPr txBox="1"/>
          <p:nvPr/>
        </p:nvSpPr>
        <p:spPr>
          <a:xfrm>
            <a:off x="1891949" y="5317626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분석 </a:t>
            </a:r>
            <a:r>
              <a:rPr lang="en-US" altLang="ko-KR" sz="2000" b="1" dirty="0">
                <a:solidFill>
                  <a:srgbClr val="12275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(Results &amp; Analysis)</a:t>
            </a:r>
            <a:endParaRPr lang="ko-KR" altLang="en-US" sz="2000" b="1" dirty="0">
              <a:solidFill>
                <a:srgbClr val="12275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63D5396-8747-F0DB-A672-B9552FEC6550}"/>
              </a:ext>
            </a:extLst>
          </p:cNvPr>
          <p:cNvSpPr txBox="1"/>
          <p:nvPr/>
        </p:nvSpPr>
        <p:spPr>
          <a:xfrm>
            <a:off x="1911844" y="5698222"/>
            <a:ext cx="421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학습 결과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혼동행렬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비교 평가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결과 분석</a:t>
            </a:r>
          </a:p>
        </p:txBody>
      </p:sp>
      <p:sp>
        <p:nvSpPr>
          <p:cNvPr id="97" name="제목 96">
            <a:extLst>
              <a:ext uri="{FF2B5EF4-FFF2-40B4-BE49-F238E27FC236}">
                <a16:creationId xmlns:a16="http://schemas.microsoft.com/office/drawing/2014/main" id="{6449DDCE-00F9-EE78-73DB-E3DB540E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88845530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5F2B-FB2A-0C0C-920D-1B397085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200F8-6A1C-B776-8E39-024C9513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pic>
        <p:nvPicPr>
          <p:cNvPr id="5124" name="Picture 4" descr="Refer to caption">
            <a:extLst>
              <a:ext uri="{FF2B5EF4-FFF2-40B4-BE49-F238E27FC236}">
                <a16:creationId xmlns:a16="http://schemas.microsoft.com/office/drawing/2014/main" id="{959784C2-09EE-A0A5-EECD-668567576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82" y="994248"/>
            <a:ext cx="5911036" cy="486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2017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83A95-0D10-0F94-3FD3-82F5004CF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935F4-1456-6ECA-2D65-C11B375B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 </a:t>
            </a:r>
            <a:r>
              <a:rPr lang="ko-KR" altLang="en-US" dirty="0"/>
              <a:t>및 분석 </a:t>
            </a:r>
            <a:r>
              <a:rPr lang="en-US" altLang="ko-KR" dirty="0"/>
              <a:t>(Results &amp; Analysis)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8B37888-0C4B-E09F-773D-E8A2131FD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3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현재 논문의 한계와 해결 방안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8A1BE9-54B3-DE5D-B19B-24593D6CC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581459"/>
              </p:ext>
            </p:extLst>
          </p:nvPr>
        </p:nvGraphicFramePr>
        <p:xfrm>
          <a:off x="507151" y="2313845"/>
          <a:ext cx="8265472" cy="2230310"/>
        </p:xfrm>
        <a:graphic>
          <a:graphicData uri="http://schemas.openxmlformats.org/drawingml/2006/table">
            <a:tbl>
              <a:tblPr/>
              <a:tblGrid>
                <a:gridCol w="4132736">
                  <a:extLst>
                    <a:ext uri="{9D8B030D-6E8A-4147-A177-3AD203B41FA5}">
                      <a16:colId xmlns:a16="http://schemas.microsoft.com/office/drawing/2014/main" val="1597477719"/>
                    </a:ext>
                  </a:extLst>
                </a:gridCol>
                <a:gridCol w="4132736">
                  <a:extLst>
                    <a:ext uri="{9D8B030D-6E8A-4147-A177-3AD203B41FA5}">
                      <a16:colId xmlns:a16="http://schemas.microsoft.com/office/drawing/2014/main" val="351847718"/>
                    </a:ext>
                  </a:extLst>
                </a:gridCol>
              </a:tblGrid>
              <a:tr h="4460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개선목표</a:t>
                      </a:r>
                      <a:endParaRPr lang="en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173978"/>
                  </a:ext>
                </a:extLst>
              </a:tr>
              <a:tr h="178424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카메라마다 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ROI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설정 필요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이중 주차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2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칸 차지 주차 등의 형태에 대한 내용이 없음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Pre-trained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모델만 사용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ko-KR" altLang="en-US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세그멘테이션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라벨링으로 빈 공간 탐지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칸 단위 </a:t>
                      </a:r>
                      <a:r>
                        <a:rPr lang="ko-KR" altLang="en-US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라벨링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및 </a:t>
                      </a:r>
                      <a:r>
                        <a:rPr lang="en-US" altLang="ko-KR" sz="1400" dirty="0" err="1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iou</a:t>
                      </a:r>
                      <a:r>
                        <a:rPr lang="en-US" altLang="ko-KR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계산을 통한 정확한 단속</a:t>
                      </a:r>
                      <a:endParaRPr lang="en-US" altLang="ko-KR" sz="14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주차장 데이터셋 학습을 통한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96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50858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A7D46-C139-9199-B45A-7A777DE9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37717338-6C73-0DAB-541E-C2131D16D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3" y="1088974"/>
            <a:ext cx="8312034" cy="419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 Pedro D. L. et al.,</a:t>
            </a:r>
            <a:r>
              <a:rPr lang="en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Smart Parking with Pixel-Wise ROI Selection for Vehicle Detection Using YOLOv8, YOLOv9, YOLOv10, and YOLOv11</a:t>
            </a:r>
            <a:r>
              <a:rPr lang="en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</a:t>
            </a:r>
            <a:r>
              <a:rPr lang="en" sz="1600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arXiv</a:t>
            </a:r>
            <a:r>
              <a:rPr lang="en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preprint arXiv:2412.01983v2, 2023.**</a:t>
            </a: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ko-KR" altLang="en-US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3"/>
              </a:rPr>
              <a:t>https://arxiv.org/abs/2412.01983</a:t>
            </a:r>
            <a:endParaRPr lang="en" sz="16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2. </a:t>
            </a:r>
            <a:r>
              <a:rPr lang="en" sz="1600" b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Jocher</a:t>
            </a: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G. et al.,</a:t>
            </a:r>
            <a:r>
              <a:rPr lang="en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i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YOLO by </a:t>
            </a:r>
            <a:r>
              <a:rPr lang="en" sz="1600" i="1" dirty="0" err="1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Ultralytics</a:t>
            </a:r>
            <a:r>
              <a:rPr lang="en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, 2023.**</a:t>
            </a: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ko-KR" altLang="en-US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4"/>
              </a:rPr>
              <a:t>https://docs.ultralytics.com</a:t>
            </a:r>
            <a:endParaRPr lang="en" sz="16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3. COCO Dataset: Common Objects in Context</a:t>
            </a:r>
            <a:endParaRPr lang="en" sz="16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ko-KR" altLang="en-US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5"/>
              </a:rPr>
              <a:t>https://cocodataset.org</a:t>
            </a:r>
            <a:endParaRPr lang="en" sz="16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None/>
            </a:pP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4. Specifications for Edge AI and IoT Hardware – Raspberry Pi 4 &amp; Pi 3</a:t>
            </a:r>
            <a:endParaRPr lang="en" sz="1600" dirty="0">
              <a:solidFill>
                <a:srgbClr val="000000"/>
              </a:solidFill>
              <a:effectLst/>
              <a:latin typeface="Corbel" panose="020B0503020204020204" pitchFamily="34" charset="0"/>
            </a:endParaRPr>
          </a:p>
          <a:p>
            <a:pPr marL="237744" indent="-237744" algn="l" rtl="0" eaLnBrk="0" hangingPunct="0">
              <a:lnSpc>
                <a:spcPct val="100000"/>
              </a:lnSpc>
              <a:spcBef>
                <a:spcPts val="2208"/>
              </a:spcBef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👉</a:t>
            </a:r>
            <a:r>
              <a:rPr lang="ko-KR" altLang="en-US" sz="160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en" sz="16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hlinkClick r:id="rId6"/>
              </a:rPr>
              <a:t>https://www.raspberrypi.com</a:t>
            </a:r>
            <a:endParaRPr lang="en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98DF2-0FED-0E54-CAA4-04A96F7E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  <a:r>
              <a:rPr lang="en-US" altLang="ko-KR" dirty="0"/>
              <a:t> </a:t>
            </a:r>
            <a:r>
              <a:rPr lang="ko-KR" altLang="en-US" dirty="0"/>
              <a:t>문헌</a:t>
            </a:r>
          </a:p>
        </p:txBody>
      </p:sp>
    </p:spTree>
    <p:extLst>
      <p:ext uri="{BB962C8B-B14F-4D97-AF65-F5344CB8AC3E}">
        <p14:creationId xmlns:p14="http://schemas.microsoft.com/office/powerpoint/2010/main" val="178811343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951C254-D3FE-4F55-B884-40C49A8602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7452032" y="6399033"/>
            <a:ext cx="1444806" cy="267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42296-B25A-27A7-7E69-7939DB0BA19F}"/>
              </a:ext>
            </a:extLst>
          </p:cNvPr>
          <p:cNvSpPr txBox="1"/>
          <p:nvPr/>
        </p:nvSpPr>
        <p:spPr>
          <a:xfrm>
            <a:off x="1016960" y="2078985"/>
            <a:ext cx="7110079" cy="2133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감사합니다</a:t>
            </a:r>
            <a:endParaRPr lang="en-US" altLang="ko-KR" sz="5400" b="1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400" b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Q&amp;A</a:t>
            </a:r>
            <a:endParaRPr lang="ko-KR" altLang="en-US" sz="54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2339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7B64757B-96D9-EFBA-0C96-626D20E91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1802294"/>
            <a:ext cx="8312034" cy="2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프로젝트 배경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및 필요성</a:t>
            </a:r>
            <a:endParaRPr lang="en-US" altLang="ko-KR" sz="1400" b="1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697230" indent="-285750">
              <a:lnSpc>
                <a:spcPct val="130000"/>
              </a:lnSpc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최근 차량 수의 증가로 인해 주차 문제가 심각해지고 있으며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차량의 효율적인 관리가 점점 더 중요해지고 있습니다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특히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지하주차장과는 달리 야외주차장은 물리적 센서의 한계와 설치의 어려움이 있어 </a:t>
            </a:r>
            <a:r>
              <a:rPr lang="en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기술을 활용한 주차 관리 프로그램의 필요성 증가</a:t>
            </a:r>
            <a:endParaRPr lang="en-US" altLang="ko-KR" sz="140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97230" indent="-285750">
              <a:lnSpc>
                <a:spcPct val="130000"/>
              </a:lnSpc>
              <a:spcBef>
                <a:spcPts val="600"/>
              </a:spcBef>
            </a:pP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 센서 방식의 낮은 정확도를 개선하기 위해 </a:t>
            </a:r>
            <a:r>
              <a:rPr lang="en" altLang="ko-KR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sz="1400" dirty="0">
                <a:solidFill>
                  <a:srgbClr val="000000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기술을 접목하여 더 높은 정확도와 신뢰성을 갖춘 모델 개발이 요구</a:t>
            </a:r>
            <a:endParaRPr lang="en-US" altLang="ko-KR" sz="1400" dirty="0">
              <a:solidFill>
                <a:srgbClr val="000000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143000" lvl="2" indent="-228600" algn="l" rtl="0" eaLnBrk="0" hangingPunc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4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4C633F-B60D-FEBA-ED2F-B3F10B0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A8B6B-70B6-9BA1-A6F4-9C37D6172746}"/>
              </a:ext>
            </a:extLst>
          </p:cNvPr>
          <p:cNvSpPr/>
          <p:nvPr/>
        </p:nvSpPr>
        <p:spPr bwMode="auto">
          <a:xfrm>
            <a:off x="730346" y="986022"/>
            <a:ext cx="7650085" cy="53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810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스마트 모니터링 주차관리 모델 개발</a:t>
            </a:r>
            <a:endParaRPr lang="en-US" altLang="ko-KR" sz="2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8A03502-CE85-5309-C6DD-6C072901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489" y="3962757"/>
            <a:ext cx="8312034" cy="167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 marL="411480" indent="0" algn="l" rtl="0" eaLnBrk="0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ko-KR" altLang="en-US" sz="1400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기대 효과 및 의의</a:t>
            </a:r>
            <a:endParaRPr lang="ko-KR" altLang="en-US" b="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학문적: 최신 AI 영상 분석 기술 활용 및 연구 발전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산업적: 비용 절감, 효율적 데이터 처리</a:t>
            </a:r>
          </a:p>
          <a:p>
            <a:pPr marL="69723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n"/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사회적: </a:t>
            </a:r>
            <a:r>
              <a:rPr lang="ko-KR" altLang="en-US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주차난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해결, 교통 혼잡 감소, 지속 가능한 도시 환경</a:t>
            </a:r>
          </a:p>
          <a:p>
            <a:pPr marL="1143000" lvl="2" indent="-228600" algn="l" rtl="0" eaLnBrk="0" hangingPunct="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400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8947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D1F93-987D-8F2E-1042-BC1865FF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E5557-5256-DD6F-7C43-D4746493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64800"/>
            <a:ext cx="8042031" cy="641350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b="1">
                <a:latin typeface="Corbel" panose="020B0503020204020204" pitchFamily="34" charset="0"/>
                <a:ea typeface="+mj-ea"/>
                <a:cs typeface="+mj-cs"/>
              </a:rPr>
              <a:t>스마트 모니터링 주차관리 모델 개요</a:t>
            </a:r>
          </a:p>
        </p:txBody>
      </p:sp>
      <p:pic>
        <p:nvPicPr>
          <p:cNvPr id="4" name="그림 3" descr="텍스트, 차량, 육상 차량, 바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8BC7A8-BC31-6C61-86E9-3BA99AD8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79" y="1508919"/>
            <a:ext cx="3840162" cy="3840162"/>
          </a:xfrm>
          <a:prstGeom prst="rect">
            <a:avLst/>
          </a:prstGeom>
          <a:noFill/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C32672F2-A1AE-95F3-625E-5BF208D22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369" y="2618991"/>
            <a:ext cx="4079631" cy="194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40000"/>
              </a:lnSpc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필요성</a:t>
            </a:r>
          </a:p>
          <a:p>
            <a:pPr marL="169989" lvl="2" indent="0">
              <a:lnSpc>
                <a:spcPct val="140000"/>
              </a:lnSpc>
              <a:spcBef>
                <a:spcPct val="115000"/>
              </a:spcBef>
              <a:buNone/>
            </a:pPr>
            <a:r>
              <a:rPr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차량 증가로 인한 야외 주차장 수요 확대</a:t>
            </a:r>
          </a:p>
          <a:p>
            <a:pPr marL="169989" lvl="2" indent="0">
              <a:lnSpc>
                <a:spcPct val="140000"/>
              </a:lnSpc>
              <a:spcBef>
                <a:spcPct val="115000"/>
              </a:spcBef>
              <a:buNone/>
            </a:pPr>
            <a:r>
              <a:rPr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센서 기반 시스템의 환경 민감성 및 유지비 한계</a:t>
            </a:r>
          </a:p>
          <a:p>
            <a:pPr marL="169989" lvl="2" indent="0">
              <a:lnSpc>
                <a:spcPct val="140000"/>
              </a:lnSpc>
              <a:spcBef>
                <a:spcPct val="115000"/>
              </a:spcBef>
              <a:buNone/>
            </a:pPr>
            <a:r>
              <a:rPr lang="ko-KR" altLang="en-US" sz="1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AI 영상 분석 기술을 활용한 스마트 주차관리 필요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63A6A17-5570-B0C5-69DB-322F5CF00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116" y="6560298"/>
            <a:ext cx="117020" cy="113557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5D34F184-09B5-43E3-9B7A-CC3A5F5FC70F}" type="slidenum">
              <a:rPr lang="en-GB" altLang="ko-KR"/>
              <a:pPr>
                <a:spcAft>
                  <a:spcPts val="600"/>
                </a:spcAft>
                <a:defRPr/>
              </a:pPr>
              <a:t>3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5541848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E7FA-05B9-80F4-6DB2-FAFA1C6F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2D6AC-F174-7871-782F-CB400871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/>
              <a:t>스마트 모니터링 주차관리 모델 </a:t>
            </a:r>
            <a:r>
              <a:rPr lang="ko-KR" altLang="en-US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3DB91-A354-8510-C803-3EDDF652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3" y="1440288"/>
            <a:ext cx="7183654" cy="4522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EBC28-F0CD-FA5E-99CE-03A3981DBFDC}"/>
              </a:ext>
            </a:extLst>
          </p:cNvPr>
          <p:cNvSpPr txBox="1"/>
          <p:nvPr/>
        </p:nvSpPr>
        <p:spPr>
          <a:xfrm>
            <a:off x="161951" y="982651"/>
            <a:ext cx="3838551" cy="41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1795" indent="-241795" algn="l" defTabSz="597892" eaLnBrk="0" hangingPunct="0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Font typeface="Wingdings" pitchFamily="2" charset="2"/>
              <a:buChar char="n"/>
            </a:pP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센서의 비용 </a:t>
            </a:r>
            <a:r>
              <a:rPr lang="en-US" altLang="ko-KR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vs </a:t>
            </a:r>
            <a:r>
              <a:rPr lang="ko-KR" altLang="en-US" b="1" kern="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카메라 비용 비교</a:t>
            </a:r>
          </a:p>
        </p:txBody>
      </p:sp>
    </p:spTree>
    <p:extLst>
      <p:ext uri="{BB962C8B-B14F-4D97-AF65-F5344CB8AC3E}">
        <p14:creationId xmlns:p14="http://schemas.microsoft.com/office/powerpoint/2010/main" val="42019170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0A5F2-7333-2989-E46D-29A50FA3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F5F631E-60A0-8C05-A9CF-FE833ECC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선정 논문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25FF8C-6426-1564-3CD2-9A95BB7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#1 </a:t>
            </a:r>
            <a:r>
              <a:rPr lang="ko-KR" altLang="en-US" dirty="0"/>
              <a:t>개요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8F3DBF-004E-4701-0AE5-0DCDC650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46592"/>
              </p:ext>
            </p:extLst>
          </p:nvPr>
        </p:nvGraphicFramePr>
        <p:xfrm>
          <a:off x="557814" y="1564144"/>
          <a:ext cx="8100090" cy="1835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719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6251371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논문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Smart Parking with Pixel-Wise ROI Selection for Vehicle Detection Using YOLOv8, YOLOv9, YOLOv10, and YOLOv11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출판사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저널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arXiv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플랫폼의 사전 공개 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IF/JCR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8.73(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 수치는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년에 공표된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2023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JCR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기준 </a:t>
                      </a:r>
                      <a:r>
                        <a:rPr lang="en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Impact Factor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인용횟수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2024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년 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월에 공개된 최신 연구로서</a:t>
                      </a:r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현재까지 다른 논문에서 인용된 횟수가 거의 없는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06BAFE4B-2AC4-3602-D7D6-B9140FE73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3677428"/>
            <a:ext cx="8312034" cy="32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팀 구성원 소개 및 역할분담</a:t>
            </a:r>
            <a:endParaRPr lang="en-US" altLang="ko-KR" kern="0" dirty="0">
              <a:solidFill>
                <a:srgbClr val="0033CC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C857B6F-F7AE-112C-B57B-241477F1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882036"/>
              </p:ext>
            </p:extLst>
          </p:nvPr>
        </p:nvGraphicFramePr>
        <p:xfrm>
          <a:off x="557814" y="4129070"/>
          <a:ext cx="8100092" cy="1598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5023">
                  <a:extLst>
                    <a:ext uri="{9D8B030D-6E8A-4147-A177-3AD203B41FA5}">
                      <a16:colId xmlns:a16="http://schemas.microsoft.com/office/drawing/2014/main" val="4170148597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974918593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175147742"/>
                    </a:ext>
                  </a:extLst>
                </a:gridCol>
                <a:gridCol w="2025023">
                  <a:extLst>
                    <a:ext uri="{9D8B030D-6E8A-4147-A177-3AD203B41FA5}">
                      <a16:colId xmlns:a16="http://schemas.microsoft.com/office/drawing/2014/main" val="165681411"/>
                    </a:ext>
                  </a:extLst>
                </a:gridCol>
              </a:tblGrid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소속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27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087363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박수연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시큐웨어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문서화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112152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권준호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지엔소프트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주임연구원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</a:t>
                      </a:r>
                      <a:r>
                        <a:rPr lang="en-US" altLang="ko-KR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모델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311154"/>
                  </a:ext>
                </a:extLst>
              </a:tr>
              <a:tr h="39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정현일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모비젠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통합 및 평가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723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84311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0D13-A7F8-4502-DD65-20B5774B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ADA9890-26D2-8E29-0383-8BD35A607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060579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연구 배경 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왜 스마트 주차인가</a:t>
            </a:r>
            <a:r>
              <a:rPr lang="en-US" altLang="ko-KR" sz="1800" kern="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E800F3-E48B-C1FF-262C-90F450174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0F795-4D94-71AC-639D-5F48D6CE1183}"/>
              </a:ext>
            </a:extLst>
          </p:cNvPr>
          <p:cNvSpPr txBox="1"/>
          <p:nvPr/>
        </p:nvSpPr>
        <p:spPr>
          <a:xfrm>
            <a:off x="400012" y="1720840"/>
            <a:ext cx="82184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도시화의 가속화 → 차량 수 급증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도시 주차 공간은 한정되어 있으나 차량은 지속적으로 증가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공간 부족은 교통 체증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탄소 배출 증가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사회적 스트레스 유발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주차 시스템의 한계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기반 시스템은 고비용 유지보수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날씨의 영향을 많이 받음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야외 주차장의 경우 센서 부착 어려움 → 적용 범위 제한적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영상 기반 분석 기술의 부상</a:t>
            </a:r>
          </a:p>
          <a:p>
            <a:pPr algn="l">
              <a:buNone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CCTV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인프라 보급 확대 → 영상 활용 가능성 증가</a:t>
            </a:r>
          </a:p>
          <a:p>
            <a:pPr algn="l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 딥러닝 기반 객체 탐지 기술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시리즈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활용하면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센서 없이도 정밀한 차량 탐지 가능</a:t>
            </a:r>
          </a:p>
          <a:p>
            <a:pPr algn="l"/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5945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CA99-B242-9BC1-4D6B-0BF543D26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360265A-7024-F480-20BB-87136494C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12" y="108897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정확하고 실시간 가능한 차량 탐지 시스템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D71C61-F5EB-3492-4824-2EC63242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서론 </a:t>
            </a:r>
            <a:r>
              <a:rPr lang="en-US" altLang="ko-KR" dirty="0"/>
              <a:t>(Introduction)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6ADFD-023B-56D5-7980-E7C8BFB6993D}"/>
              </a:ext>
            </a:extLst>
          </p:cNvPr>
          <p:cNvSpPr txBox="1"/>
          <p:nvPr/>
        </p:nvSpPr>
        <p:spPr>
          <a:xfrm>
            <a:off x="338399" y="1628980"/>
            <a:ext cx="85536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실제 적용 시 과제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내의 복잡한 배경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그림자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조명 변화 및 날씨 요인으로 인해 차량 탐지의 정확성이 저하됨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설정이 부정확할 경우 잘못된 탐지율이 증가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연구의 핵심 문제 정의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“다양한 주차장 환경에서도 높은 정확성과 실시간 성능을 유지하면서 차량의 주차 여부를 정밀하게 판단할 수 있는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AI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기반의 주차 공간 탐지 시스템의 필요성”</a:t>
            </a: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b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ko-KR" altLang="en-US" b="1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본 논문의 해결 전략</a:t>
            </a:r>
            <a:endParaRPr lang="ko-KR" altLang="en-US" dirty="0">
              <a:solidFill>
                <a:srgbClr val="595959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</a:t>
            </a:r>
            <a:r>
              <a:rPr lang="ko-KR" altLang="en-US" dirty="0" err="1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부터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YOLOv11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까지 최신 객체 탐지 모델을 비교하여 적용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단위의 </a:t>
            </a:r>
            <a:r>
              <a:rPr lang="en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ROI(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관심영역</a:t>
            </a: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설정 기법을 도입하여 탐지 영역의 정밀도를 향상</a:t>
            </a:r>
          </a:p>
          <a:p>
            <a:pPr marL="0" indent="0" algn="l" rtl="0">
              <a:buNone/>
            </a:pPr>
            <a:r>
              <a:rPr lang="en-US" altLang="ko-KR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• </a:t>
            </a:r>
            <a:r>
              <a:rPr lang="ko-KR" altLang="en-US" dirty="0">
                <a:solidFill>
                  <a:srgbClr val="595959"/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기반 탐지의 한계를 보완하고 실시간 성능을 확보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7278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D47B-444D-EC80-7F55-64A05784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49515-D6E4-3AE9-CF37-C16DCC1C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(Methodology)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86BF6-F4BC-E170-D26A-D1C7113E020B}"/>
              </a:ext>
            </a:extLst>
          </p:cNvPr>
          <p:cNvSpPr txBox="1"/>
          <p:nvPr/>
        </p:nvSpPr>
        <p:spPr>
          <a:xfrm>
            <a:off x="388179" y="1448978"/>
            <a:ext cx="83676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영상 수집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Input)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CCTV,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엣지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디바이스 또는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드론을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활용해 실외 주차장의 이미지를 실시간 수집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사전 처리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Pre-processing)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수집된 이미지를 크기 정규화 및 노이즈 제거 등 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전처리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과정을 수행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차량 탐지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Vehicle Detection)</a:t>
            </a:r>
            <a:endParaRPr lang="en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YOLOv8~YOLOv11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모델 중 하나를 적용해 영상 내 차량을 탐지하고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각 객체의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반환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Pixel-wise ROI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선택 및 분석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기존의 고정된 다각형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대신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픽셀 단위로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정밀하게 설정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ROI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내부에 차량 탐지 </a:t>
            </a:r>
            <a:r>
              <a:rPr lang="en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가 일정 비율 이상 겹칠 경우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해당 주차공간을 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점유됨</a:t>
            </a:r>
            <a:r>
              <a:rPr lang="en-US" altLang="ko-KR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600" u="none" strike="noStrike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결과 시각화 및 출력 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UI </a:t>
            </a:r>
            <a:r>
              <a:rPr lang="ko-KR" altLang="en-US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출력</a:t>
            </a:r>
            <a:r>
              <a:rPr lang="en-US" altLang="ko-KR" sz="16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600" u="none" strike="noStrike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sz="16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Gothic" panose="020D0604000000000000" pitchFamily="34" charset="-127"/>
                <a:ea typeface="NanumGothic" panose="020D0604000000000000" pitchFamily="34" charset="-127"/>
              </a:rPr>
              <a:t>최종 결과를 점유 여부에 따라 주차 구획을 색상으로 표시하여 사용자에게 시각적으로 제공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9A78D6E-F081-D240-FDCD-7268620B3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00" y="1009764"/>
            <a:ext cx="4577644" cy="32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3F3E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8900000" algn="ctr" rotWithShape="0">
                    <a:srgbClr val="4B734F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41795" indent="-241795" algn="l" defTabSz="597892" rtl="0" eaLnBrk="0" fontAlgn="base" hangingPunct="0">
              <a:lnSpc>
                <a:spcPct val="150000"/>
              </a:lnSpc>
              <a:spcBef>
                <a:spcPct val="11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n"/>
              <a:defRPr sz="1600" b="1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  <a:cs typeface="+mn-cs"/>
              </a:defRPr>
            </a:lvl1pPr>
            <a:lvl2pPr marL="410318" indent="-167058" algn="l" defTabSz="597892" rtl="0" eaLnBrk="0" fontAlgn="base" hangingPunct="0">
              <a:lnSpc>
                <a:spcPct val="150000"/>
              </a:lnSpc>
              <a:spcBef>
                <a:spcPct val="5000"/>
              </a:spcBef>
              <a:spcAft>
                <a:spcPct val="0"/>
              </a:spcAft>
              <a:buClr>
                <a:schemeClr val="tx2"/>
              </a:buClr>
              <a:buFont typeface="맑은 고딕" panose="020B0503020000020004" pitchFamily="50" charset="-127"/>
              <a:buChar char="√"/>
              <a:defRPr sz="14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2pPr>
            <a:lvl3pPr marL="580307" indent="-168524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3pPr>
            <a:lvl4pPr marL="748831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-"/>
              <a:defRPr sz="1200">
                <a:solidFill>
                  <a:srgbClr val="000000"/>
                </a:solidFill>
                <a:latin typeface="Corbel" panose="020B0503020204020204" pitchFamily="34" charset="0"/>
                <a:ea typeface="맑은 고딕" panose="020B0503020000020004" pitchFamily="50" charset="-127"/>
              </a:defRPr>
            </a:lvl4pPr>
            <a:lvl5pPr marL="917354" indent="-167058" algn="l" defTabSz="597892" rtl="0" eaLnBrk="0" fontAlgn="base" hangingPunct="0">
              <a:lnSpc>
                <a:spcPct val="150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339395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6pPr>
            <a:lvl7pPr marL="1761436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7pPr>
            <a:lvl8pPr marL="2183478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8pPr>
            <a:lvl9pPr marL="2605519" indent="-167058" algn="l" defTabSz="597892" rtl="0" fontAlgn="base">
              <a:lnSpc>
                <a:spcPct val="108000"/>
              </a:lnSpc>
              <a:spcBef>
                <a:spcPct val="8000"/>
              </a:spcBef>
              <a:spcAft>
                <a:spcPct val="0"/>
              </a:spcAft>
              <a:buClr>
                <a:srgbClr val="F37121"/>
              </a:buClr>
              <a:buFont typeface="Wingdings" pitchFamily="2" charset="2"/>
              <a:buChar char="§"/>
              <a:defRPr sz="1292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ko-KR" altLang="en-US" sz="1800" kern="0" dirty="0">
                <a:solidFill>
                  <a:schemeClr val="accent1">
                    <a:lumMod val="75000"/>
                  </a:schemeClr>
                </a:solidFill>
              </a:rPr>
              <a:t>전체 시스템구조</a:t>
            </a:r>
          </a:p>
        </p:txBody>
      </p:sp>
    </p:spTree>
    <p:extLst>
      <p:ext uri="{BB962C8B-B14F-4D97-AF65-F5344CB8AC3E}">
        <p14:creationId xmlns:p14="http://schemas.microsoft.com/office/powerpoint/2010/main" val="405901107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C0C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9D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37121"/>
        </a:accent1>
        <a:accent2>
          <a:srgbClr val="FFBC17"/>
        </a:accent2>
        <a:accent3>
          <a:srgbClr val="FFFFFF"/>
        </a:accent3>
        <a:accent4>
          <a:srgbClr val="000000"/>
        </a:accent4>
        <a:accent5>
          <a:srgbClr val="F8BBAB"/>
        </a:accent5>
        <a:accent6>
          <a:srgbClr val="E7AA14"/>
        </a:accent6>
        <a:hlink>
          <a:srgbClr val="0CA8CA"/>
        </a:hlink>
        <a:folHlink>
          <a:srgbClr val="B1A7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2004:Templates:Presentations:Designs:Calm Seas</Template>
  <TotalTime>61647</TotalTime>
  <Words>3440</Words>
  <Application>Microsoft Macintosh PowerPoint</Application>
  <PresentationFormat>화면 슬라이드 쇼(4:3)</PresentationFormat>
  <Paragraphs>371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NanumGothic</vt:lpstr>
      <vt:lpstr>나눔고딕 ExtraBold</vt:lpstr>
      <vt:lpstr>맑은 고딕</vt:lpstr>
      <vt:lpstr>시스템 서체 일반체</vt:lpstr>
      <vt:lpstr>Apple SD Gothic Neo</vt:lpstr>
      <vt:lpstr>Google Sans</vt:lpstr>
      <vt:lpstr>Arial</vt:lpstr>
      <vt:lpstr>Cambria</vt:lpstr>
      <vt:lpstr>Corbel</vt:lpstr>
      <vt:lpstr>Helvetica Neue</vt:lpstr>
      <vt:lpstr>Times New Roman</vt:lpstr>
      <vt:lpstr>Wingdings</vt:lpstr>
      <vt:lpstr>1_Default Design</vt:lpstr>
      <vt:lpstr>2_Default Design</vt:lpstr>
      <vt:lpstr>PowerPoint 프레젠테이션</vt:lpstr>
      <vt:lpstr>목차</vt:lpstr>
      <vt:lpstr>스마트 모니터링 주차관리 모델 개요</vt:lpstr>
      <vt:lpstr>스마트 모니터링 주차관리 모델 개요</vt:lpstr>
      <vt:lpstr>스마트 모니터링 주차관리 모델 개요</vt:lpstr>
      <vt:lpstr>프로젝트 #1 개요</vt:lpstr>
      <vt:lpstr>서론 (Introduction)</vt:lpstr>
      <vt:lpstr>서론 (Introduction)</vt:lpstr>
      <vt:lpstr>방법 (Methodology)</vt:lpstr>
      <vt:lpstr>방법 (Methodology)</vt:lpstr>
      <vt:lpstr>방법 (Methodology)</vt:lpstr>
      <vt:lpstr>실험 구성 및 평가 방법 (Experiment Settings) </vt:lpstr>
      <vt:lpstr>실험 구성 및 평가 방법 (Experiment Settings) </vt:lpstr>
      <vt:lpstr>실험 구성 및 평가 방법 (Experiment Settings) </vt:lpstr>
      <vt:lpstr>실험 구성 및 평가 방법 (Experiment Settings) 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결과 및 분석 (Results &amp; Analysis)</vt:lpstr>
      <vt:lpstr>참고 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이광연</dc:creator>
  <cp:lastModifiedBy>정 현일</cp:lastModifiedBy>
  <cp:revision>3147</cp:revision>
  <cp:lastPrinted>2023-01-25T05:07:50Z</cp:lastPrinted>
  <dcterms:created xsi:type="dcterms:W3CDTF">2004-08-18T11:28:05Z</dcterms:created>
  <dcterms:modified xsi:type="dcterms:W3CDTF">2025-04-07T04:36:23Z</dcterms:modified>
</cp:coreProperties>
</file>